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slideLayouts/slideLayout24.xml" ContentType="application/vnd.openxmlformats-officedocument.presentationml.slideLayout+xml"/>
  <Override PartName="/ppt/theme/theme4.xml" ContentType="application/vnd.openxmlformats-officedocument.theme+xml"/>
  <Override PartName="/ppt/slideLayouts/slideLayout25.xml" ContentType="application/vnd.openxmlformats-officedocument.presentationml.slideLayout+xml"/>
  <Override PartName="/ppt/theme/theme5.xml" ContentType="application/vnd.openxmlformats-officedocument.theme+xml"/>
  <Override PartName="/ppt/slideLayouts/slideLayout26.xml" ContentType="application/vnd.openxmlformats-officedocument.presentationml.slideLayout+xml"/>
  <Override PartName="/ppt/theme/theme6.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68" r:id="rId2"/>
    <p:sldMasterId id="2147483681" r:id="rId3"/>
    <p:sldMasterId id="2147483686" r:id="rId4"/>
    <p:sldMasterId id="2147483688" r:id="rId5"/>
    <p:sldMasterId id="2147483690" r:id="rId6"/>
    <p:sldMasterId id="2147483692" r:id="rId7"/>
  </p:sldMasterIdLst>
  <p:notesMasterIdLst>
    <p:notesMasterId r:id="rId62"/>
  </p:notesMasterIdLst>
  <p:sldIdLst>
    <p:sldId id="256" r:id="rId8"/>
    <p:sldId id="257" r:id="rId9"/>
    <p:sldId id="258" r:id="rId10"/>
    <p:sldId id="259" r:id="rId11"/>
    <p:sldId id="260" r:id="rId12"/>
    <p:sldId id="261" r:id="rId13"/>
    <p:sldId id="321" r:id="rId14"/>
    <p:sldId id="262" r:id="rId15"/>
    <p:sldId id="263" r:id="rId16"/>
    <p:sldId id="266" r:id="rId17"/>
    <p:sldId id="324" r:id="rId18"/>
    <p:sldId id="267" r:id="rId19"/>
    <p:sldId id="265" r:id="rId20"/>
    <p:sldId id="269" r:id="rId21"/>
    <p:sldId id="270" r:id="rId22"/>
    <p:sldId id="325" r:id="rId23"/>
    <p:sldId id="326" r:id="rId24"/>
    <p:sldId id="327" r:id="rId25"/>
    <p:sldId id="271" r:id="rId26"/>
    <p:sldId id="273" r:id="rId27"/>
    <p:sldId id="274" r:id="rId28"/>
    <p:sldId id="275" r:id="rId29"/>
    <p:sldId id="322" r:id="rId30"/>
    <p:sldId id="328" r:id="rId31"/>
    <p:sldId id="276" r:id="rId32"/>
    <p:sldId id="277" r:id="rId33"/>
    <p:sldId id="286" r:id="rId34"/>
    <p:sldId id="287" r:id="rId35"/>
    <p:sldId id="278" r:id="rId36"/>
    <p:sldId id="279" r:id="rId37"/>
    <p:sldId id="280" r:id="rId38"/>
    <p:sldId id="281" r:id="rId39"/>
    <p:sldId id="282" r:id="rId40"/>
    <p:sldId id="284" r:id="rId41"/>
    <p:sldId id="285" r:id="rId42"/>
    <p:sldId id="329" r:id="rId43"/>
    <p:sldId id="330" r:id="rId44"/>
    <p:sldId id="331" r:id="rId45"/>
    <p:sldId id="320" r:id="rId46"/>
    <p:sldId id="288" r:id="rId47"/>
    <p:sldId id="323" r:id="rId48"/>
    <p:sldId id="289" r:id="rId49"/>
    <p:sldId id="290" r:id="rId50"/>
    <p:sldId id="302" r:id="rId51"/>
    <p:sldId id="303" r:id="rId52"/>
    <p:sldId id="304" r:id="rId53"/>
    <p:sldId id="305" r:id="rId54"/>
    <p:sldId id="306" r:id="rId55"/>
    <p:sldId id="307" r:id="rId56"/>
    <p:sldId id="308" r:id="rId57"/>
    <p:sldId id="309" r:id="rId58"/>
    <p:sldId id="310" r:id="rId59"/>
    <p:sldId id="312" r:id="rId60"/>
    <p:sldId id="319" r:id="rId6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AFF6A"/>
    <a:srgbClr val="FF8CB0"/>
    <a:srgbClr val="3B47FF"/>
    <a:srgbClr val="FF5259"/>
    <a:srgbClr val="FF844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561"/>
    <p:restoredTop sz="76479" autoAdjust="0"/>
  </p:normalViewPr>
  <p:slideViewPr>
    <p:cSldViewPr snapToGrid="0" snapToObjects="1">
      <p:cViewPr varScale="1">
        <p:scale>
          <a:sx n="93" d="100"/>
          <a:sy n="93" d="100"/>
        </p:scale>
        <p:origin x="2088" y="19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19.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slide" Target="slides/slide40.xml"/><Relationship Id="rId50" Type="http://schemas.openxmlformats.org/officeDocument/2006/relationships/slide" Target="slides/slide43.xml"/><Relationship Id="rId55" Type="http://schemas.openxmlformats.org/officeDocument/2006/relationships/slide" Target="slides/slide48.xml"/><Relationship Id="rId63" Type="http://schemas.openxmlformats.org/officeDocument/2006/relationships/presProps" Target="presProp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slide" Target="slides/slide46.xml"/><Relationship Id="rId58" Type="http://schemas.openxmlformats.org/officeDocument/2006/relationships/slide" Target="slides/slide51.xml"/><Relationship Id="rId66" Type="http://schemas.openxmlformats.org/officeDocument/2006/relationships/tableStyles" Target="tableStyles.xml"/><Relationship Id="rId5" Type="http://schemas.openxmlformats.org/officeDocument/2006/relationships/slideMaster" Target="slideMasters/slideMaster5.xml"/><Relationship Id="rId61" Type="http://schemas.openxmlformats.org/officeDocument/2006/relationships/slide" Target="slides/slide54.xml"/><Relationship Id="rId19" Type="http://schemas.openxmlformats.org/officeDocument/2006/relationships/slide" Target="slides/slide1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56" Type="http://schemas.openxmlformats.org/officeDocument/2006/relationships/slide" Target="slides/slide49.xml"/><Relationship Id="rId64" Type="http://schemas.openxmlformats.org/officeDocument/2006/relationships/viewProps" Target="viewProps.xml"/><Relationship Id="rId8" Type="http://schemas.openxmlformats.org/officeDocument/2006/relationships/slide" Target="slides/slide1.xml"/><Relationship Id="rId51" Type="http://schemas.openxmlformats.org/officeDocument/2006/relationships/slide" Target="slides/slide44.xml"/><Relationship Id="rId3" Type="http://schemas.openxmlformats.org/officeDocument/2006/relationships/slideMaster" Target="slideMasters/slideMaster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59" Type="http://schemas.openxmlformats.org/officeDocument/2006/relationships/slide" Target="slides/slide52.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slide" Target="slides/slide47.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57" Type="http://schemas.openxmlformats.org/officeDocument/2006/relationships/slide" Target="slides/slide50.xml"/><Relationship Id="rId10" Type="http://schemas.openxmlformats.org/officeDocument/2006/relationships/slide" Target="slides/slide3.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slide" Target="slides/slide45.xml"/><Relationship Id="rId60" Type="http://schemas.openxmlformats.org/officeDocument/2006/relationships/slide" Target="slides/slide53.xml"/><Relationship Id="rId65"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2.xml"/><Relationship Id="rId13" Type="http://schemas.openxmlformats.org/officeDocument/2006/relationships/slide" Target="slides/slide6.xml"/><Relationship Id="rId18" Type="http://schemas.openxmlformats.org/officeDocument/2006/relationships/slide" Target="slides/slide11.xml"/><Relationship Id="rId39" Type="http://schemas.openxmlformats.org/officeDocument/2006/relationships/slide" Target="slides/slide32.xml"/></Relationships>
</file>

<file path=ppt/media/image1.jp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7A398C7-5D08-BA42-B23E-A87404663D66}" type="datetimeFigureOut">
              <a:rPr lang="en-US" smtClean="0"/>
              <a:t>9/26/23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813576F-F790-7D48-87B3-88C3DC86701F}" type="slidenum">
              <a:rPr lang="en-US" smtClean="0"/>
              <a:t>‹#›</a:t>
            </a:fld>
            <a:endParaRPr lang="en-US"/>
          </a:p>
        </p:txBody>
      </p:sp>
    </p:spTree>
    <p:extLst>
      <p:ext uri="{BB962C8B-B14F-4D97-AF65-F5344CB8AC3E}">
        <p14:creationId xmlns:p14="http://schemas.microsoft.com/office/powerpoint/2010/main" val="256963001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en.wikipedia.org/wiki/Modeling_language" TargetMode="External"/><Relationship Id="rId2" Type="http://schemas.openxmlformats.org/officeDocument/2006/relationships/slide" Target="../slides/slide23.xml"/><Relationship Id="rId1" Type="http://schemas.openxmlformats.org/officeDocument/2006/relationships/notesMaster" Target="../notesMasters/notesMaster1.xml"/><Relationship Id="rId4" Type="http://schemas.openxmlformats.org/officeDocument/2006/relationships/hyperlink" Target="https://en.wikipedia.org/wiki/Software_engineering" TargetMode="Externa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1</a:t>
            </a:fld>
            <a:endParaRPr lang="en-US"/>
          </a:p>
        </p:txBody>
      </p:sp>
    </p:spTree>
    <p:extLst>
      <p:ext uri="{BB962C8B-B14F-4D97-AF65-F5344CB8AC3E}">
        <p14:creationId xmlns:p14="http://schemas.microsoft.com/office/powerpoint/2010/main" val="19243150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10</a:t>
            </a:fld>
            <a:endParaRPr lang="en-US"/>
          </a:p>
        </p:txBody>
      </p:sp>
    </p:spTree>
    <p:extLst>
      <p:ext uri="{BB962C8B-B14F-4D97-AF65-F5344CB8AC3E}">
        <p14:creationId xmlns:p14="http://schemas.microsoft.com/office/powerpoint/2010/main" val="19029855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11</a:t>
            </a:fld>
            <a:endParaRPr lang="en-US"/>
          </a:p>
        </p:txBody>
      </p:sp>
    </p:spTree>
    <p:extLst>
      <p:ext uri="{BB962C8B-B14F-4D97-AF65-F5344CB8AC3E}">
        <p14:creationId xmlns:p14="http://schemas.microsoft.com/office/powerpoint/2010/main" val="11310233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12</a:t>
            </a:fld>
            <a:endParaRPr lang="en-US"/>
          </a:p>
        </p:txBody>
      </p:sp>
    </p:spTree>
    <p:extLst>
      <p:ext uri="{BB962C8B-B14F-4D97-AF65-F5344CB8AC3E}">
        <p14:creationId xmlns:p14="http://schemas.microsoft.com/office/powerpoint/2010/main" val="14543959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13</a:t>
            </a:fld>
            <a:endParaRPr lang="en-US"/>
          </a:p>
        </p:txBody>
      </p:sp>
    </p:spTree>
    <p:extLst>
      <p:ext uri="{BB962C8B-B14F-4D97-AF65-F5344CB8AC3E}">
        <p14:creationId xmlns:p14="http://schemas.microsoft.com/office/powerpoint/2010/main" val="34791636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14</a:t>
            </a:fld>
            <a:endParaRPr lang="en-US"/>
          </a:p>
        </p:txBody>
      </p:sp>
    </p:spTree>
    <p:extLst>
      <p:ext uri="{BB962C8B-B14F-4D97-AF65-F5344CB8AC3E}">
        <p14:creationId xmlns:p14="http://schemas.microsoft.com/office/powerpoint/2010/main" val="17352658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15</a:t>
            </a:fld>
            <a:endParaRPr lang="en-US"/>
          </a:p>
        </p:txBody>
      </p:sp>
    </p:spTree>
    <p:extLst>
      <p:ext uri="{BB962C8B-B14F-4D97-AF65-F5344CB8AC3E}">
        <p14:creationId xmlns:p14="http://schemas.microsoft.com/office/powerpoint/2010/main" val="24990770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16</a:t>
            </a:fld>
            <a:endParaRPr lang="en-US"/>
          </a:p>
        </p:txBody>
      </p:sp>
    </p:spTree>
    <p:extLst>
      <p:ext uri="{BB962C8B-B14F-4D97-AF65-F5344CB8AC3E}">
        <p14:creationId xmlns:p14="http://schemas.microsoft.com/office/powerpoint/2010/main" val="20178432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17</a:t>
            </a:fld>
            <a:endParaRPr lang="en-US"/>
          </a:p>
        </p:txBody>
      </p:sp>
    </p:spTree>
    <p:extLst>
      <p:ext uri="{BB962C8B-B14F-4D97-AF65-F5344CB8AC3E}">
        <p14:creationId xmlns:p14="http://schemas.microsoft.com/office/powerpoint/2010/main" val="23443764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18</a:t>
            </a:fld>
            <a:endParaRPr lang="en-US"/>
          </a:p>
        </p:txBody>
      </p:sp>
    </p:spTree>
    <p:extLst>
      <p:ext uri="{BB962C8B-B14F-4D97-AF65-F5344CB8AC3E}">
        <p14:creationId xmlns:p14="http://schemas.microsoft.com/office/powerpoint/2010/main" val="28309231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19</a:t>
            </a:fld>
            <a:endParaRPr lang="en-US"/>
          </a:p>
        </p:txBody>
      </p:sp>
    </p:spTree>
    <p:extLst>
      <p:ext uri="{BB962C8B-B14F-4D97-AF65-F5344CB8AC3E}">
        <p14:creationId xmlns:p14="http://schemas.microsoft.com/office/powerpoint/2010/main" val="41667542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2</a:t>
            </a:fld>
            <a:endParaRPr lang="en-US"/>
          </a:p>
        </p:txBody>
      </p:sp>
    </p:spTree>
    <p:extLst>
      <p:ext uri="{BB962C8B-B14F-4D97-AF65-F5344CB8AC3E}">
        <p14:creationId xmlns:p14="http://schemas.microsoft.com/office/powerpoint/2010/main" val="21472061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20</a:t>
            </a:fld>
            <a:endParaRPr lang="en-US"/>
          </a:p>
        </p:txBody>
      </p:sp>
    </p:spTree>
    <p:extLst>
      <p:ext uri="{BB962C8B-B14F-4D97-AF65-F5344CB8AC3E}">
        <p14:creationId xmlns:p14="http://schemas.microsoft.com/office/powerpoint/2010/main" val="39527314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21</a:t>
            </a:fld>
            <a:endParaRPr lang="en-US"/>
          </a:p>
        </p:txBody>
      </p:sp>
    </p:spTree>
    <p:extLst>
      <p:ext uri="{BB962C8B-B14F-4D97-AF65-F5344CB8AC3E}">
        <p14:creationId xmlns:p14="http://schemas.microsoft.com/office/powerpoint/2010/main" val="20909430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13576F-F790-7D48-87B3-88C3DC86701F}" type="slidenum">
              <a:rPr lang="en-US" smtClean="0"/>
              <a:t>22</a:t>
            </a:fld>
            <a:endParaRPr lang="en-US"/>
          </a:p>
        </p:txBody>
      </p:sp>
    </p:spTree>
    <p:extLst>
      <p:ext uri="{BB962C8B-B14F-4D97-AF65-F5344CB8AC3E}">
        <p14:creationId xmlns:p14="http://schemas.microsoft.com/office/powerpoint/2010/main" val="17829181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kern="1200" dirty="0">
                <a:solidFill>
                  <a:schemeClr val="tx1"/>
                </a:solidFill>
                <a:latin typeface="+mn-lt"/>
                <a:ea typeface="+mn-ea"/>
                <a:cs typeface="+mn-cs"/>
              </a:rPr>
              <a:t>The </a:t>
            </a:r>
            <a:r>
              <a:rPr lang="en-US" sz="1200" b="1" kern="1200" dirty="0">
                <a:solidFill>
                  <a:schemeClr val="tx1"/>
                </a:solidFill>
                <a:latin typeface="+mn-lt"/>
                <a:ea typeface="+mn-ea"/>
                <a:cs typeface="+mn-cs"/>
              </a:rPr>
              <a:t>Unified Modeling Language</a:t>
            </a:r>
            <a:r>
              <a:rPr lang="en-US" sz="1200" b="0" kern="1200" dirty="0">
                <a:solidFill>
                  <a:schemeClr val="tx1"/>
                </a:solidFill>
                <a:latin typeface="+mn-lt"/>
                <a:ea typeface="+mn-ea"/>
                <a:cs typeface="+mn-cs"/>
              </a:rPr>
              <a:t> (</a:t>
            </a:r>
            <a:r>
              <a:rPr lang="en-US" sz="1200" b="1" kern="1200" dirty="0">
                <a:solidFill>
                  <a:schemeClr val="tx1"/>
                </a:solidFill>
                <a:latin typeface="+mn-lt"/>
                <a:ea typeface="+mn-ea"/>
                <a:cs typeface="+mn-cs"/>
              </a:rPr>
              <a:t>UML</a:t>
            </a:r>
            <a:r>
              <a:rPr lang="en-US" sz="1200" b="0" kern="1200" dirty="0">
                <a:solidFill>
                  <a:schemeClr val="tx1"/>
                </a:solidFill>
                <a:latin typeface="+mn-lt"/>
                <a:ea typeface="+mn-ea"/>
                <a:cs typeface="+mn-cs"/>
              </a:rPr>
              <a:t>) is a general-purpose, developmental, </a:t>
            </a:r>
            <a:r>
              <a:rPr lang="en-US" sz="1200" b="0" kern="1200" dirty="0">
                <a:solidFill>
                  <a:schemeClr val="tx1"/>
                </a:solidFill>
                <a:latin typeface="+mn-lt"/>
                <a:ea typeface="+mn-ea"/>
                <a:cs typeface="+mn-cs"/>
                <a:hlinkClick r:id="rId3"/>
              </a:rPr>
              <a:t>modeling language in the field of </a:t>
            </a:r>
            <a:r>
              <a:rPr lang="en-US" sz="1200" b="0" kern="1200" dirty="0">
                <a:solidFill>
                  <a:schemeClr val="tx1"/>
                </a:solidFill>
                <a:latin typeface="+mn-lt"/>
                <a:ea typeface="+mn-ea"/>
                <a:cs typeface="+mn-cs"/>
                <a:hlinkClick r:id="rId4"/>
              </a:rPr>
              <a:t>software engineering, that is intended to provide a standard way to visualize the design of a system.</a:t>
            </a:r>
            <a:endParaRPr lang="en-US" dirty="0"/>
          </a:p>
        </p:txBody>
      </p:sp>
      <p:sp>
        <p:nvSpPr>
          <p:cNvPr id="4" name="Slide Number Placeholder 3"/>
          <p:cNvSpPr>
            <a:spLocks noGrp="1"/>
          </p:cNvSpPr>
          <p:nvPr>
            <p:ph type="sldNum" sz="quarter" idx="10"/>
          </p:nvPr>
        </p:nvSpPr>
        <p:spPr/>
        <p:txBody>
          <a:bodyPr/>
          <a:lstStyle/>
          <a:p>
            <a:fld id="{A813576F-F790-7D48-87B3-88C3DC86701F}" type="slidenum">
              <a:rPr lang="en-US" smtClean="0"/>
              <a:t>23</a:t>
            </a:fld>
            <a:endParaRPr lang="en-US"/>
          </a:p>
        </p:txBody>
      </p:sp>
    </p:spTree>
    <p:extLst>
      <p:ext uri="{BB962C8B-B14F-4D97-AF65-F5344CB8AC3E}">
        <p14:creationId xmlns:p14="http://schemas.microsoft.com/office/powerpoint/2010/main" val="18148092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24</a:t>
            </a:fld>
            <a:endParaRPr lang="en-US"/>
          </a:p>
        </p:txBody>
      </p:sp>
    </p:spTree>
    <p:extLst>
      <p:ext uri="{BB962C8B-B14F-4D97-AF65-F5344CB8AC3E}">
        <p14:creationId xmlns:p14="http://schemas.microsoft.com/office/powerpoint/2010/main" val="10224287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25</a:t>
            </a:fld>
            <a:endParaRPr lang="en-US"/>
          </a:p>
        </p:txBody>
      </p:sp>
    </p:spTree>
    <p:extLst>
      <p:ext uri="{BB962C8B-B14F-4D97-AF65-F5344CB8AC3E}">
        <p14:creationId xmlns:p14="http://schemas.microsoft.com/office/powerpoint/2010/main" val="3998525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26</a:t>
            </a:fld>
            <a:endParaRPr lang="en-US"/>
          </a:p>
        </p:txBody>
      </p:sp>
    </p:spTree>
    <p:extLst>
      <p:ext uri="{BB962C8B-B14F-4D97-AF65-F5344CB8AC3E}">
        <p14:creationId xmlns:p14="http://schemas.microsoft.com/office/powerpoint/2010/main" val="34025142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27</a:t>
            </a:fld>
            <a:endParaRPr lang="en-US"/>
          </a:p>
        </p:txBody>
      </p:sp>
    </p:spTree>
    <p:extLst>
      <p:ext uri="{BB962C8B-B14F-4D97-AF65-F5344CB8AC3E}">
        <p14:creationId xmlns:p14="http://schemas.microsoft.com/office/powerpoint/2010/main" val="38555430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28</a:t>
            </a:fld>
            <a:endParaRPr lang="en-US"/>
          </a:p>
        </p:txBody>
      </p:sp>
    </p:spTree>
    <p:extLst>
      <p:ext uri="{BB962C8B-B14F-4D97-AF65-F5344CB8AC3E}">
        <p14:creationId xmlns:p14="http://schemas.microsoft.com/office/powerpoint/2010/main" val="35929485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29</a:t>
            </a:fld>
            <a:endParaRPr lang="en-US"/>
          </a:p>
        </p:txBody>
      </p:sp>
    </p:spTree>
    <p:extLst>
      <p:ext uri="{BB962C8B-B14F-4D97-AF65-F5344CB8AC3E}">
        <p14:creationId xmlns:p14="http://schemas.microsoft.com/office/powerpoint/2010/main" val="4666811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The Java API is the set of classes included with the Java Development Environment. These classes are written using the Java language and run on the JVM. The Java API includes everything from collection classes to GUI classes.</a:t>
            </a:r>
            <a:endParaRPr lang="en-US" dirty="0"/>
          </a:p>
        </p:txBody>
      </p:sp>
      <p:sp>
        <p:nvSpPr>
          <p:cNvPr id="4" name="Slide Number Placeholder 3"/>
          <p:cNvSpPr>
            <a:spLocks noGrp="1"/>
          </p:cNvSpPr>
          <p:nvPr>
            <p:ph type="sldNum" sz="quarter" idx="10"/>
          </p:nvPr>
        </p:nvSpPr>
        <p:spPr/>
        <p:txBody>
          <a:bodyPr/>
          <a:lstStyle/>
          <a:p>
            <a:fld id="{A813576F-F790-7D48-87B3-88C3DC86701F}" type="slidenum">
              <a:rPr lang="en-US" smtClean="0"/>
              <a:t>3</a:t>
            </a:fld>
            <a:endParaRPr lang="en-US"/>
          </a:p>
        </p:txBody>
      </p:sp>
    </p:spTree>
    <p:extLst>
      <p:ext uri="{BB962C8B-B14F-4D97-AF65-F5344CB8AC3E}">
        <p14:creationId xmlns:p14="http://schemas.microsoft.com/office/powerpoint/2010/main" val="160839820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30</a:t>
            </a:fld>
            <a:endParaRPr lang="en-US"/>
          </a:p>
        </p:txBody>
      </p:sp>
    </p:spTree>
    <p:extLst>
      <p:ext uri="{BB962C8B-B14F-4D97-AF65-F5344CB8AC3E}">
        <p14:creationId xmlns:p14="http://schemas.microsoft.com/office/powerpoint/2010/main" val="8295829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31</a:t>
            </a:fld>
            <a:endParaRPr lang="en-US"/>
          </a:p>
        </p:txBody>
      </p:sp>
    </p:spTree>
    <p:extLst>
      <p:ext uri="{BB962C8B-B14F-4D97-AF65-F5344CB8AC3E}">
        <p14:creationId xmlns:p14="http://schemas.microsoft.com/office/powerpoint/2010/main" val="7157501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32</a:t>
            </a:fld>
            <a:endParaRPr lang="en-US"/>
          </a:p>
        </p:txBody>
      </p:sp>
    </p:spTree>
    <p:extLst>
      <p:ext uri="{BB962C8B-B14F-4D97-AF65-F5344CB8AC3E}">
        <p14:creationId xmlns:p14="http://schemas.microsoft.com/office/powerpoint/2010/main" val="12841182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33</a:t>
            </a:fld>
            <a:endParaRPr lang="en-US"/>
          </a:p>
        </p:txBody>
      </p:sp>
    </p:spTree>
    <p:extLst>
      <p:ext uri="{BB962C8B-B14F-4D97-AF65-F5344CB8AC3E}">
        <p14:creationId xmlns:p14="http://schemas.microsoft.com/office/powerpoint/2010/main" val="39046563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34</a:t>
            </a:fld>
            <a:endParaRPr lang="en-US"/>
          </a:p>
        </p:txBody>
      </p:sp>
    </p:spTree>
    <p:extLst>
      <p:ext uri="{BB962C8B-B14F-4D97-AF65-F5344CB8AC3E}">
        <p14:creationId xmlns:p14="http://schemas.microsoft.com/office/powerpoint/2010/main" val="181413355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35</a:t>
            </a:fld>
            <a:endParaRPr lang="en-US"/>
          </a:p>
        </p:txBody>
      </p:sp>
    </p:spTree>
    <p:extLst>
      <p:ext uri="{BB962C8B-B14F-4D97-AF65-F5344CB8AC3E}">
        <p14:creationId xmlns:p14="http://schemas.microsoft.com/office/powerpoint/2010/main" val="17270715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36</a:t>
            </a:fld>
            <a:endParaRPr lang="en-US"/>
          </a:p>
        </p:txBody>
      </p:sp>
    </p:spTree>
    <p:extLst>
      <p:ext uri="{BB962C8B-B14F-4D97-AF65-F5344CB8AC3E}">
        <p14:creationId xmlns:p14="http://schemas.microsoft.com/office/powerpoint/2010/main" val="59925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37</a:t>
            </a:fld>
            <a:endParaRPr lang="en-US"/>
          </a:p>
        </p:txBody>
      </p:sp>
    </p:spTree>
    <p:extLst>
      <p:ext uri="{BB962C8B-B14F-4D97-AF65-F5344CB8AC3E}">
        <p14:creationId xmlns:p14="http://schemas.microsoft.com/office/powerpoint/2010/main" val="66322004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38</a:t>
            </a:fld>
            <a:endParaRPr lang="en-US"/>
          </a:p>
        </p:txBody>
      </p:sp>
    </p:spTree>
    <p:extLst>
      <p:ext uri="{BB962C8B-B14F-4D97-AF65-F5344CB8AC3E}">
        <p14:creationId xmlns:p14="http://schemas.microsoft.com/office/powerpoint/2010/main" val="42170210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The whole idea behind encapsulation is to hide the implementation details from users. If a data member is private it means it can only be accessed within the same class. No outside class can access private data member (variable) of other class. However if we setup public getter and setter methods to update and the private data fields then the outside class can access those private data fields via public methods.</a:t>
            </a:r>
            <a:endParaRPr lang="en-US" dirty="0"/>
          </a:p>
        </p:txBody>
      </p:sp>
      <p:sp>
        <p:nvSpPr>
          <p:cNvPr id="4" name="Slide Number Placeholder 3"/>
          <p:cNvSpPr>
            <a:spLocks noGrp="1"/>
          </p:cNvSpPr>
          <p:nvPr>
            <p:ph type="sldNum" sz="quarter" idx="10"/>
          </p:nvPr>
        </p:nvSpPr>
        <p:spPr/>
        <p:txBody>
          <a:bodyPr/>
          <a:lstStyle/>
          <a:p>
            <a:fld id="{A813576F-F790-7D48-87B3-88C3DC86701F}" type="slidenum">
              <a:rPr lang="en-US" smtClean="0"/>
              <a:t>39</a:t>
            </a:fld>
            <a:endParaRPr lang="en-US"/>
          </a:p>
        </p:txBody>
      </p:sp>
    </p:spTree>
    <p:extLst>
      <p:ext uri="{BB962C8B-B14F-4D97-AF65-F5344CB8AC3E}">
        <p14:creationId xmlns:p14="http://schemas.microsoft.com/office/powerpoint/2010/main" val="2115113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4</a:t>
            </a:fld>
            <a:endParaRPr lang="en-US"/>
          </a:p>
        </p:txBody>
      </p:sp>
    </p:spTree>
    <p:extLst>
      <p:ext uri="{BB962C8B-B14F-4D97-AF65-F5344CB8AC3E}">
        <p14:creationId xmlns:p14="http://schemas.microsoft.com/office/powerpoint/2010/main" val="395059262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40</a:t>
            </a:fld>
            <a:endParaRPr lang="en-US"/>
          </a:p>
        </p:txBody>
      </p:sp>
    </p:spTree>
    <p:extLst>
      <p:ext uri="{BB962C8B-B14F-4D97-AF65-F5344CB8AC3E}">
        <p14:creationId xmlns:p14="http://schemas.microsoft.com/office/powerpoint/2010/main" val="390992245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41</a:t>
            </a:fld>
            <a:endParaRPr lang="en-US"/>
          </a:p>
        </p:txBody>
      </p:sp>
    </p:spTree>
    <p:extLst>
      <p:ext uri="{BB962C8B-B14F-4D97-AF65-F5344CB8AC3E}">
        <p14:creationId xmlns:p14="http://schemas.microsoft.com/office/powerpoint/2010/main" val="17250916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42</a:t>
            </a:fld>
            <a:endParaRPr lang="en-US"/>
          </a:p>
        </p:txBody>
      </p:sp>
    </p:spTree>
    <p:extLst>
      <p:ext uri="{BB962C8B-B14F-4D97-AF65-F5344CB8AC3E}">
        <p14:creationId xmlns:p14="http://schemas.microsoft.com/office/powerpoint/2010/main" val="241010023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43</a:t>
            </a:fld>
            <a:endParaRPr lang="en-US"/>
          </a:p>
        </p:txBody>
      </p:sp>
    </p:spTree>
    <p:extLst>
      <p:ext uri="{BB962C8B-B14F-4D97-AF65-F5344CB8AC3E}">
        <p14:creationId xmlns:p14="http://schemas.microsoft.com/office/powerpoint/2010/main" val="200057660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44</a:t>
            </a:fld>
            <a:endParaRPr lang="en-US"/>
          </a:p>
        </p:txBody>
      </p:sp>
    </p:spTree>
    <p:extLst>
      <p:ext uri="{BB962C8B-B14F-4D97-AF65-F5344CB8AC3E}">
        <p14:creationId xmlns:p14="http://schemas.microsoft.com/office/powerpoint/2010/main" val="28645080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45</a:t>
            </a:fld>
            <a:endParaRPr lang="en-US"/>
          </a:p>
        </p:txBody>
      </p:sp>
    </p:spTree>
    <p:extLst>
      <p:ext uri="{BB962C8B-B14F-4D97-AF65-F5344CB8AC3E}">
        <p14:creationId xmlns:p14="http://schemas.microsoft.com/office/powerpoint/2010/main" val="37508703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46</a:t>
            </a:fld>
            <a:endParaRPr lang="en-US"/>
          </a:p>
        </p:txBody>
      </p:sp>
    </p:spTree>
    <p:extLst>
      <p:ext uri="{BB962C8B-B14F-4D97-AF65-F5344CB8AC3E}">
        <p14:creationId xmlns:p14="http://schemas.microsoft.com/office/powerpoint/2010/main" val="63832171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47</a:t>
            </a:fld>
            <a:endParaRPr lang="en-US"/>
          </a:p>
        </p:txBody>
      </p:sp>
    </p:spTree>
    <p:extLst>
      <p:ext uri="{BB962C8B-B14F-4D97-AF65-F5344CB8AC3E}">
        <p14:creationId xmlns:p14="http://schemas.microsoft.com/office/powerpoint/2010/main" val="363336513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48</a:t>
            </a:fld>
            <a:endParaRPr lang="en-US"/>
          </a:p>
        </p:txBody>
      </p:sp>
    </p:spTree>
    <p:extLst>
      <p:ext uri="{BB962C8B-B14F-4D97-AF65-F5344CB8AC3E}">
        <p14:creationId xmlns:p14="http://schemas.microsoft.com/office/powerpoint/2010/main" val="34260986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49</a:t>
            </a:fld>
            <a:endParaRPr lang="en-US"/>
          </a:p>
        </p:txBody>
      </p:sp>
    </p:spTree>
    <p:extLst>
      <p:ext uri="{BB962C8B-B14F-4D97-AF65-F5344CB8AC3E}">
        <p14:creationId xmlns:p14="http://schemas.microsoft.com/office/powerpoint/2010/main" val="9013409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5</a:t>
            </a:fld>
            <a:endParaRPr lang="en-US"/>
          </a:p>
        </p:txBody>
      </p:sp>
    </p:spTree>
    <p:extLst>
      <p:ext uri="{BB962C8B-B14F-4D97-AF65-F5344CB8AC3E}">
        <p14:creationId xmlns:p14="http://schemas.microsoft.com/office/powerpoint/2010/main" val="198087226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50</a:t>
            </a:fld>
            <a:endParaRPr lang="en-US"/>
          </a:p>
        </p:txBody>
      </p:sp>
    </p:spTree>
    <p:extLst>
      <p:ext uri="{BB962C8B-B14F-4D97-AF65-F5344CB8AC3E}">
        <p14:creationId xmlns:p14="http://schemas.microsoft.com/office/powerpoint/2010/main" val="283029834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51</a:t>
            </a:fld>
            <a:endParaRPr lang="en-US"/>
          </a:p>
        </p:txBody>
      </p:sp>
    </p:spTree>
    <p:extLst>
      <p:ext uri="{BB962C8B-B14F-4D97-AF65-F5344CB8AC3E}">
        <p14:creationId xmlns:p14="http://schemas.microsoft.com/office/powerpoint/2010/main" val="324348159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52</a:t>
            </a:fld>
            <a:endParaRPr lang="en-US"/>
          </a:p>
        </p:txBody>
      </p:sp>
    </p:spTree>
    <p:extLst>
      <p:ext uri="{BB962C8B-B14F-4D97-AF65-F5344CB8AC3E}">
        <p14:creationId xmlns:p14="http://schemas.microsoft.com/office/powerpoint/2010/main" val="196189698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53</a:t>
            </a:fld>
            <a:endParaRPr lang="en-US"/>
          </a:p>
        </p:txBody>
      </p:sp>
    </p:spTree>
    <p:extLst>
      <p:ext uri="{BB962C8B-B14F-4D97-AF65-F5344CB8AC3E}">
        <p14:creationId xmlns:p14="http://schemas.microsoft.com/office/powerpoint/2010/main" val="174834568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54</a:t>
            </a:fld>
            <a:endParaRPr lang="en-US"/>
          </a:p>
        </p:txBody>
      </p:sp>
    </p:spTree>
    <p:extLst>
      <p:ext uri="{BB962C8B-B14F-4D97-AF65-F5344CB8AC3E}">
        <p14:creationId xmlns:p14="http://schemas.microsoft.com/office/powerpoint/2010/main" val="24056212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813576F-F790-7D48-87B3-88C3DC86701F}" type="slidenum">
              <a:rPr lang="en-US" smtClean="0"/>
              <a:t>6</a:t>
            </a:fld>
            <a:endParaRPr lang="en-US"/>
          </a:p>
        </p:txBody>
      </p:sp>
    </p:spTree>
    <p:extLst>
      <p:ext uri="{BB962C8B-B14F-4D97-AF65-F5344CB8AC3E}">
        <p14:creationId xmlns:p14="http://schemas.microsoft.com/office/powerpoint/2010/main" val="24931323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13576F-F790-7D48-87B3-88C3DC86701F}" type="slidenum">
              <a:rPr lang="en-US" smtClean="0"/>
              <a:t>7</a:t>
            </a:fld>
            <a:endParaRPr lang="en-US"/>
          </a:p>
        </p:txBody>
      </p:sp>
    </p:spTree>
    <p:extLst>
      <p:ext uri="{BB962C8B-B14F-4D97-AF65-F5344CB8AC3E}">
        <p14:creationId xmlns:p14="http://schemas.microsoft.com/office/powerpoint/2010/main" val="7573311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8</a:t>
            </a:fld>
            <a:endParaRPr lang="en-US"/>
          </a:p>
        </p:txBody>
      </p:sp>
    </p:spTree>
    <p:extLst>
      <p:ext uri="{BB962C8B-B14F-4D97-AF65-F5344CB8AC3E}">
        <p14:creationId xmlns:p14="http://schemas.microsoft.com/office/powerpoint/2010/main" val="18110039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9</a:t>
            </a:fld>
            <a:endParaRPr lang="en-US"/>
          </a:p>
        </p:txBody>
      </p:sp>
    </p:spTree>
    <p:extLst>
      <p:ext uri="{BB962C8B-B14F-4D97-AF65-F5344CB8AC3E}">
        <p14:creationId xmlns:p14="http://schemas.microsoft.com/office/powerpoint/2010/main" val="36858294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323850" y="1834689"/>
            <a:ext cx="8496300" cy="1368425"/>
          </a:xfrm>
        </p:spPr>
        <p:txBody>
          <a:bodyPr/>
          <a:lstStyle>
            <a:lvl1pPr>
              <a:defRPr/>
            </a:lvl1pPr>
          </a:lstStyle>
          <a:p>
            <a:pPr lvl="0"/>
            <a:r>
              <a:rPr lang="en-GB" noProof="0"/>
              <a:t>Click to edit Master title style</a:t>
            </a:r>
            <a:endParaRPr lang="en-US" noProof="0" dirty="0"/>
          </a:p>
        </p:txBody>
      </p:sp>
      <p:sp>
        <p:nvSpPr>
          <p:cNvPr id="4099" name="Rectangle 3"/>
          <p:cNvSpPr>
            <a:spLocks noGrp="1" noChangeArrowheads="1"/>
          </p:cNvSpPr>
          <p:nvPr>
            <p:ph type="subTitle" idx="1"/>
          </p:nvPr>
        </p:nvSpPr>
        <p:spPr>
          <a:xfrm>
            <a:off x="323850" y="3489220"/>
            <a:ext cx="8496300" cy="2705827"/>
          </a:xfrm>
        </p:spPr>
        <p:txBody>
          <a:bodyPr/>
          <a:lstStyle>
            <a:lvl1pPr marL="0" indent="0">
              <a:buFontTx/>
              <a:buNone/>
              <a:defRPr/>
            </a:lvl1pPr>
          </a:lstStyle>
          <a:p>
            <a:pPr lvl="0"/>
            <a:r>
              <a:rPr lang="en-GB" noProof="0"/>
              <a:t>Click to edit Master subtitle style</a:t>
            </a:r>
            <a:endParaRPr lang="en-US" noProof="0" dirty="0"/>
          </a:p>
        </p:txBody>
      </p:sp>
      <p:sp>
        <p:nvSpPr>
          <p:cNvPr id="5" name="Rectangle 9"/>
          <p:cNvSpPr>
            <a:spLocks noGrp="1" noChangeArrowheads="1"/>
          </p:cNvSpPr>
          <p:nvPr>
            <p:ph type="ftr" sz="quarter" idx="10"/>
          </p:nvPr>
        </p:nvSpPr>
        <p:spPr bwMode="auto">
          <a:xfrm>
            <a:off x="323850" y="6245225"/>
            <a:ext cx="8496300" cy="476250"/>
          </a:xfrm>
          <a:prstGeom prst="rect">
            <a:avLst/>
          </a:prstGeom>
        </p:spPr>
        <p:txBody>
          <a:bodyPr vert="horz" wrap="square" lIns="91440" tIns="45720" rIns="91440" bIns="45720" numCol="1" anchor="ctr" anchorCtr="0" compatLnSpc="1">
            <a:prstTxWarp prst="textNoShape">
              <a:avLst/>
            </a:prstTxWarp>
          </a:bodyPr>
          <a:lstStyle>
            <a:lvl1pPr algn="ctr">
              <a:defRPr sz="1400">
                <a:ea typeface="ＭＳ Ｐゴシック" charset="0"/>
                <a:cs typeface="+mn-cs"/>
              </a:defRPr>
            </a:lvl1pPr>
          </a:lstStyle>
          <a:p>
            <a:endParaRPr lang="en-US"/>
          </a:p>
        </p:txBody>
      </p:sp>
      <p:pic>
        <p:nvPicPr>
          <p:cNvPr id="6" name="Picture 5" descr="Westminster-logo-JPEG.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582" y="72843"/>
            <a:ext cx="8919086" cy="1679067"/>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6" name="Text Placeholder 5"/>
          <p:cNvSpPr>
            <a:spLocks noGrp="1"/>
          </p:cNvSpPr>
          <p:nvPr>
            <p:ph type="body" sz="quarter" idx="10"/>
          </p:nvPr>
        </p:nvSpPr>
        <p:spPr>
          <a:xfrm>
            <a:off x="381000" y="1411552"/>
            <a:ext cx="8382000" cy="221086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180639488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a:xfrm>
            <a:off x="381000" y="1412875"/>
            <a:ext cx="8382000" cy="221086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311849692"/>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381000" y="1411553"/>
            <a:ext cx="4114800" cy="2129814"/>
          </a:xfrm>
        </p:spPr>
        <p:txBody>
          <a:bodyPr/>
          <a:lstStyle>
            <a:lvl1pPr marL="339976" indent="-339976">
              <a:lnSpc>
                <a:spcPct val="90000"/>
              </a:lnSpc>
              <a:defRPr sz="2800"/>
            </a:lvl1pPr>
            <a:lvl2pPr marL="673338" indent="-325424">
              <a:lnSpc>
                <a:spcPct val="90000"/>
              </a:lnSpc>
              <a:defRPr sz="2400"/>
            </a:lvl2pPr>
            <a:lvl3pPr marL="953785" indent="-288384">
              <a:lnSpc>
                <a:spcPct val="90000"/>
              </a:lnSpc>
              <a:defRPr sz="2000"/>
            </a:lvl3pPr>
            <a:lvl4pPr marL="1227618" indent="-273833">
              <a:lnSpc>
                <a:spcPct val="90000"/>
              </a:lnSpc>
              <a:defRPr sz="1800"/>
            </a:lvl4pPr>
            <a:lvl5pPr marL="1516002" indent="-280447">
              <a:lnSpc>
                <a:spcPct val="90000"/>
              </a:lnSpc>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648200" y="1411553"/>
            <a:ext cx="4114800" cy="2129814"/>
          </a:xfrm>
        </p:spPr>
        <p:txBody>
          <a:bodyPr/>
          <a:lstStyle>
            <a:lvl1pPr marL="347914" indent="-347914">
              <a:lnSpc>
                <a:spcPct val="90000"/>
              </a:lnSpc>
              <a:defRPr sz="2800"/>
            </a:lvl1pPr>
            <a:lvl2pPr marL="673338" indent="-339976">
              <a:lnSpc>
                <a:spcPct val="90000"/>
              </a:lnSpc>
              <a:defRPr sz="2400"/>
            </a:lvl2pPr>
            <a:lvl3pPr marL="961722" indent="-302936">
              <a:lnSpc>
                <a:spcPct val="90000"/>
              </a:lnSpc>
              <a:defRPr sz="2000"/>
            </a:lvl3pPr>
            <a:lvl4pPr marL="1227618" indent="-265896">
              <a:lnSpc>
                <a:spcPct val="90000"/>
              </a:lnSpc>
              <a:defRPr sz="1800"/>
            </a:lvl4pPr>
            <a:lvl5pPr marL="1516002" indent="-273833">
              <a:lnSpc>
                <a:spcPct val="90000"/>
              </a:lnSpc>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6388823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381000" y="1411553"/>
            <a:ext cx="4114800" cy="692498"/>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GB"/>
              <a:t>Click to edit Master text styles</a:t>
            </a:r>
          </a:p>
        </p:txBody>
      </p:sp>
      <p:sp>
        <p:nvSpPr>
          <p:cNvPr id="4" name="Content Placeholder 3"/>
          <p:cNvSpPr>
            <a:spLocks noGrp="1"/>
          </p:cNvSpPr>
          <p:nvPr>
            <p:ph sz="half" idx="2"/>
          </p:nvPr>
        </p:nvSpPr>
        <p:spPr>
          <a:xfrm>
            <a:off x="380999" y="2174875"/>
            <a:ext cx="4114800" cy="1537344"/>
          </a:xfrm>
        </p:spPr>
        <p:txBody>
          <a:bodyPr/>
          <a:lstStyle>
            <a:lvl1pPr marL="281770" indent="-281770">
              <a:defRPr sz="2300"/>
            </a:lvl1pPr>
            <a:lvl2pPr marL="562218" indent="-265896">
              <a:defRPr sz="2000"/>
            </a:lvl2pPr>
            <a:lvl3pPr marL="813562" indent="-243407">
              <a:defRPr sz="1800"/>
            </a:lvl3pPr>
            <a:lvl4pPr marL="1050354" indent="-228856">
              <a:defRPr sz="1700"/>
            </a:lvl4pPr>
            <a:lvl5pPr marL="1279210" indent="-206367">
              <a:defRPr sz="17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645981" y="1411553"/>
            <a:ext cx="4117019" cy="692498"/>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5026" y="2174875"/>
            <a:ext cx="4117974" cy="1537344"/>
          </a:xfrm>
        </p:spPr>
        <p:txBody>
          <a:bodyPr/>
          <a:lstStyle>
            <a:lvl1pPr marL="296321" indent="-296321">
              <a:defRPr sz="2300"/>
            </a:lvl1pPr>
            <a:lvl2pPr marL="570155" indent="-273833">
              <a:defRPr sz="2000"/>
            </a:lvl2pPr>
            <a:lvl3pPr marL="821499" indent="-244730">
              <a:defRPr sz="1800"/>
            </a:lvl3pPr>
            <a:lvl4pPr marL="1050354" indent="-236793">
              <a:defRPr sz="1700"/>
            </a:lvl4pPr>
            <a:lvl5pPr marL="1279210" indent="-220919">
              <a:defRPr sz="17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823502778"/>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417564571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634855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WALKIN - Prints in GRAYSCAL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325660"/>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2_Title and Content">
    <p:bg bwMode="black">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solidFill>
                  <a:srgbClr val="FFFFFF"/>
                </a:solidFill>
              </a:defRPr>
            </a:lvl1pPr>
          </a:lstStyle>
          <a:p>
            <a:r>
              <a:rPr lang="en-GB"/>
              <a:t>Click to edit Master title style</a:t>
            </a:r>
            <a:endParaRPr lang="en-US" dirty="0"/>
          </a:p>
        </p:txBody>
      </p:sp>
      <p:sp>
        <p:nvSpPr>
          <p:cNvPr id="6" name="Text Placeholder 5"/>
          <p:cNvSpPr>
            <a:spLocks noGrp="1"/>
          </p:cNvSpPr>
          <p:nvPr>
            <p:ph type="body" sz="quarter" idx="10"/>
          </p:nvPr>
        </p:nvSpPr>
        <p:spPr bwMode="white">
          <a:xfrm>
            <a:off x="381000" y="1411553"/>
            <a:ext cx="8382000" cy="2200602"/>
          </a:xfrm>
        </p:spPr>
        <p:txBody>
          <a:bodyPr/>
          <a:lstStyle>
            <a:lvl1pPr>
              <a:buClr>
                <a:srgbClr val="FFFFFF"/>
              </a:buClr>
              <a:buSzPct val="70000"/>
              <a:buFont typeface="Wingdings" pitchFamily="2" charset="2"/>
              <a:buChar char="l"/>
              <a:defRPr>
                <a:solidFill>
                  <a:srgbClr val="FFFFFF"/>
                </a:solidFill>
              </a:defRPr>
            </a:lvl1pPr>
            <a:lvl2pPr>
              <a:buClr>
                <a:srgbClr val="FFFFFF"/>
              </a:buClr>
              <a:buSzPct val="70000"/>
              <a:buFont typeface="Wingdings" pitchFamily="2" charset="2"/>
              <a:buChar char="l"/>
              <a:defRPr>
                <a:solidFill>
                  <a:srgbClr val="FFFFFF"/>
                </a:solidFill>
              </a:defRPr>
            </a:lvl2pPr>
            <a:lvl3pPr>
              <a:buClr>
                <a:srgbClr val="FFFFFF"/>
              </a:buClr>
              <a:buSzPct val="70000"/>
              <a:buFont typeface="Wingdings" pitchFamily="2" charset="2"/>
              <a:buChar char="l"/>
              <a:defRPr>
                <a:solidFill>
                  <a:srgbClr val="FFFFFF"/>
                </a:solidFill>
              </a:defRPr>
            </a:lvl3pPr>
            <a:lvl4pPr>
              <a:buClr>
                <a:srgbClr val="FFFFFF"/>
              </a:buClr>
              <a:buSzPct val="70000"/>
              <a:buFont typeface="Wingdings" pitchFamily="2" charset="2"/>
              <a:buChar char="l"/>
              <a:defRPr>
                <a:solidFill>
                  <a:srgbClr val="FFFFFF"/>
                </a:solidFill>
              </a:defRPr>
            </a:lvl4pPr>
            <a:lvl5pPr>
              <a:buClr>
                <a:srgbClr val="FFFFFF"/>
              </a:buClr>
              <a:buSzPct val="70000"/>
              <a:buFont typeface="Wingdings" pitchFamily="2" charset="2"/>
              <a:buChar char="l"/>
              <a:defRPr>
                <a:solidFill>
                  <a:srgbClr val="FFFFFF"/>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78004720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3_Title and Content">
    <p:bg bwMode="black">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solidFill>
                  <a:srgbClr val="FFFFFF"/>
                </a:solidFill>
              </a:defRPr>
            </a:lvl1pPr>
          </a:lstStyle>
          <a:p>
            <a:r>
              <a:rPr lang="en-GB"/>
              <a:t>Click to edit Master title style</a:t>
            </a:r>
            <a:endParaRPr lang="en-US" dirty="0"/>
          </a:p>
        </p:txBody>
      </p:sp>
      <p:sp>
        <p:nvSpPr>
          <p:cNvPr id="6" name="Text Placeholder 5"/>
          <p:cNvSpPr>
            <a:spLocks noGrp="1"/>
          </p:cNvSpPr>
          <p:nvPr>
            <p:ph type="body" sz="quarter" idx="10"/>
          </p:nvPr>
        </p:nvSpPr>
        <p:spPr bwMode="white">
          <a:xfrm>
            <a:off x="381000" y="1411553"/>
            <a:ext cx="8382000" cy="2200602"/>
          </a:xfrm>
        </p:spPr>
        <p:txBody>
          <a:bodyPr/>
          <a:lstStyle>
            <a:lvl1pPr>
              <a:buClr>
                <a:srgbClr val="FFFFFF"/>
              </a:buClr>
              <a:buSzPct val="70000"/>
              <a:buFont typeface="Wingdings" pitchFamily="2" charset="2"/>
              <a:buChar char="l"/>
              <a:defRPr>
                <a:solidFill>
                  <a:srgbClr val="FFFFFF"/>
                </a:solidFill>
              </a:defRPr>
            </a:lvl1pPr>
            <a:lvl2pPr>
              <a:buClr>
                <a:srgbClr val="FFFFFF"/>
              </a:buClr>
              <a:buSzPct val="70000"/>
              <a:buFont typeface="Wingdings" pitchFamily="2" charset="2"/>
              <a:buChar char="l"/>
              <a:defRPr>
                <a:solidFill>
                  <a:srgbClr val="FFFFFF"/>
                </a:solidFill>
              </a:defRPr>
            </a:lvl2pPr>
            <a:lvl3pPr>
              <a:buClr>
                <a:srgbClr val="FFFFFF"/>
              </a:buClr>
              <a:buSzPct val="70000"/>
              <a:buFont typeface="Wingdings" pitchFamily="2" charset="2"/>
              <a:buChar char="l"/>
              <a:defRPr>
                <a:solidFill>
                  <a:srgbClr val="FFFFFF"/>
                </a:solidFill>
              </a:defRPr>
            </a:lvl3pPr>
            <a:lvl4pPr>
              <a:buClr>
                <a:srgbClr val="FFFFFF"/>
              </a:buClr>
              <a:buSzPct val="70000"/>
              <a:buFont typeface="Wingdings" pitchFamily="2" charset="2"/>
              <a:buChar char="l"/>
              <a:defRPr>
                <a:solidFill>
                  <a:srgbClr val="FFFFFF"/>
                </a:solidFill>
              </a:defRPr>
            </a:lvl4pPr>
            <a:lvl5pPr>
              <a:buClr>
                <a:srgbClr val="FFFFFF"/>
              </a:buClr>
              <a:buSzPct val="70000"/>
              <a:buFont typeface="Wingdings" pitchFamily="2" charset="2"/>
              <a:buChar char="l"/>
              <a:defRPr>
                <a:solidFill>
                  <a:srgbClr val="FFFFFF"/>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6"/>
          <p:cNvSpPr>
            <a:spLocks noGrp="1"/>
          </p:cNvSpPr>
          <p:nvPr>
            <p:ph type="body" sz="quarter" idx="11"/>
          </p:nvPr>
        </p:nvSpPr>
        <p:spPr>
          <a:xfrm>
            <a:off x="0" y="6238875"/>
            <a:ext cx="9144001" cy="619125"/>
          </a:xfrm>
          <a:solidFill>
            <a:srgbClr val="FFFF99"/>
          </a:solidFill>
        </p:spPr>
        <p:txBody>
          <a:bodyPr wrap="square" lIns="152394" tIns="76197" rIns="152394" bIns="76197" anchor="b" anchorCtr="0">
            <a:noAutofit/>
          </a:bodyPr>
          <a:lstStyle>
            <a:lvl1pPr algn="r">
              <a:buFont typeface="Arial" pitchFamily="34" charset="0"/>
              <a:buNone/>
              <a:defRPr>
                <a:solidFill>
                  <a:srgbClr val="000000"/>
                </a:solidFill>
                <a:effectLst/>
                <a:latin typeface="+mj-lt"/>
              </a:defRPr>
            </a:lvl1pPr>
          </a:lstStyle>
          <a:p>
            <a:pPr lvl="0"/>
            <a:r>
              <a:rPr lang="en-GB"/>
              <a:t>Click to edit Master text styles</a:t>
            </a:r>
          </a:p>
        </p:txBody>
      </p:sp>
    </p:spTree>
    <p:extLst>
      <p:ext uri="{BB962C8B-B14F-4D97-AF65-F5344CB8AC3E}">
        <p14:creationId xmlns:p14="http://schemas.microsoft.com/office/powerpoint/2010/main" val="413322254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2_Demo, Video etc. &quot;special&quot; slides">
    <p:spTree>
      <p:nvGrpSpPr>
        <p:cNvPr id="1" name=""/>
        <p:cNvGrpSpPr/>
        <p:nvPr/>
      </p:nvGrpSpPr>
      <p:grpSpPr>
        <a:xfrm>
          <a:off x="0" y="0"/>
          <a:ext cx="0" cy="0"/>
          <a:chOff x="0" y="0"/>
          <a:chExt cx="0" cy="0"/>
        </a:xfrm>
      </p:grpSpPr>
      <p:sp>
        <p:nvSpPr>
          <p:cNvPr id="2" name="Title 1"/>
          <p:cNvSpPr>
            <a:spLocks noGrp="1"/>
          </p:cNvSpPr>
          <p:nvPr>
            <p:ph type="ctrTitle"/>
          </p:nvPr>
        </p:nvSpPr>
        <p:spPr>
          <a:xfrm>
            <a:off x="1369219" y="649805"/>
            <a:ext cx="7043208" cy="1523494"/>
          </a:xfrm>
        </p:spPr>
        <p:txBody>
          <a:bodyPr anchor="ctr" anchorCtr="0">
            <a:noAutofit/>
          </a:bodyPr>
          <a:lstStyle>
            <a:lvl1pPr>
              <a:lnSpc>
                <a:spcPct val="90000"/>
              </a:lnSpc>
              <a:defRPr sz="5400"/>
            </a:lvl1pPr>
          </a:lstStyle>
          <a:p>
            <a:r>
              <a:rPr lang="en-GB"/>
              <a:t>Click to edit Master title style</a:t>
            </a:r>
            <a:endParaRPr lang="en-US" dirty="0"/>
          </a:p>
        </p:txBody>
      </p:sp>
      <p:sp>
        <p:nvSpPr>
          <p:cNvPr id="3" name="Subtitle 2"/>
          <p:cNvSpPr>
            <a:spLocks noGrp="1"/>
          </p:cNvSpPr>
          <p:nvPr>
            <p:ph type="subTitle" idx="1"/>
          </p:nvPr>
        </p:nvSpPr>
        <p:spPr>
          <a:xfrm>
            <a:off x="1368955" y="4344988"/>
            <a:ext cx="7043208" cy="461665"/>
          </a:xfrm>
        </p:spPr>
        <p:txBody>
          <a:bodyPr>
            <a:noAutofit/>
          </a:bodyPr>
          <a:lstStyle>
            <a:lvl1pPr marL="0" indent="0" algn="l">
              <a:lnSpc>
                <a:spcPct val="90000"/>
              </a:lnSpc>
              <a:spcBef>
                <a:spcPts val="0"/>
              </a:spcBef>
              <a:buNone/>
              <a:defRPr>
                <a:solidFill>
                  <a:schemeClr val="tx1"/>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GB"/>
              <a:t>Click to edit Master subtitle style</a:t>
            </a:r>
            <a:endParaRPr lang="en-US" dirty="0"/>
          </a:p>
        </p:txBody>
      </p:sp>
      <p:sp>
        <p:nvSpPr>
          <p:cNvPr id="7" name="Text Placeholder 6"/>
          <p:cNvSpPr>
            <a:spLocks noGrp="1"/>
          </p:cNvSpPr>
          <p:nvPr>
            <p:ph type="body" sz="quarter" idx="10" hasCustomPrompt="1"/>
          </p:nvPr>
        </p:nvSpPr>
        <p:spPr>
          <a:xfrm>
            <a:off x="722049" y="2355850"/>
            <a:ext cx="7690114" cy="1384994"/>
          </a:xfrm>
        </p:spPr>
        <p:txBody>
          <a:bodyPr anchor="t" anchorCtr="0">
            <a:noAutofit/>
            <a:scene3d>
              <a:camera prst="orthographicFront"/>
              <a:lightRig rig="flat" dir="t"/>
            </a:scene3d>
            <a:sp3d extrusionH="88900" contourW="2540">
              <a:bevelT w="38100" h="31750"/>
              <a:contourClr>
                <a:srgbClr val="F4A234"/>
              </a:contourClr>
            </a:sp3d>
          </a:bodyPr>
          <a:lstStyle>
            <a:lvl1pPr marL="0" indent="0" algn="l">
              <a:buFont typeface="Arial" pitchFamily="34" charset="0"/>
              <a:buNone/>
              <a:defRPr kumimoji="0" lang="en-US" sz="10000" b="1" i="1" u="none" strike="noStrike" kern="1200" cap="none" spc="-642" normalizeH="0" baseline="0" noProof="0" dirty="0" smtClean="0">
                <a:ln w="11430"/>
                <a:gradFill>
                  <a:gsLst>
                    <a:gs pos="0">
                      <a:srgbClr val="0066FF"/>
                    </a:gs>
                    <a:gs pos="28000">
                      <a:srgbClr val="2E59B0"/>
                    </a:gs>
                    <a:gs pos="62000">
                      <a:srgbClr val="2B395F"/>
                    </a:gs>
                    <a:gs pos="88000">
                      <a:srgbClr val="000000"/>
                    </a:gs>
                  </a:gsLst>
                  <a:lin ang="5400000"/>
                </a:gradFill>
                <a:effectLst>
                  <a:outerShdw blurRad="50800" dist="39000" dir="5460000" algn="tl">
                    <a:srgbClr val="000000">
                      <a:alpha val="38000"/>
                    </a:srgbClr>
                  </a:outerShdw>
                </a:effectLst>
                <a:uLnTx/>
                <a:uFillTx/>
                <a:latin typeface="+mn-lt"/>
                <a:ea typeface="+mn-ea"/>
                <a:cs typeface="+mn-cs"/>
              </a:defRPr>
            </a:lvl1pPr>
          </a:lstStyle>
          <a:p>
            <a:pPr lvl="0"/>
            <a:r>
              <a:rPr lang="en-US" dirty="0"/>
              <a:t>click to…</a:t>
            </a:r>
          </a:p>
        </p:txBody>
      </p:sp>
    </p:spTree>
    <p:extLst>
      <p:ext uri="{BB962C8B-B14F-4D97-AF65-F5344CB8AC3E}">
        <p14:creationId xmlns:p14="http://schemas.microsoft.com/office/powerpoint/2010/main" val="207153501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a:xfrm>
            <a:off x="330200" y="1795709"/>
            <a:ext cx="8489950" cy="437014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Rectangle 6"/>
          <p:cNvSpPr>
            <a:spLocks noGrp="1" noChangeArrowheads="1"/>
          </p:cNvSpPr>
          <p:nvPr>
            <p:ph type="sldNum" sz="quarter" idx="10"/>
          </p:nvPr>
        </p:nvSpPr>
        <p:spPr>
          <a:ln/>
        </p:spPr>
        <p:txBody>
          <a:bodyPr/>
          <a:lstStyle>
            <a:lvl1pPr>
              <a:defRPr/>
            </a:lvl1pPr>
          </a:lstStyle>
          <a:p>
            <a:fld id="{6AC9EAEC-F8BD-E249-99C5-7D6E954842C0}" type="slidenum">
              <a:rPr lang="en-US" smtClean="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6" name="Text Placeholder 5"/>
          <p:cNvSpPr>
            <a:spLocks noGrp="1"/>
          </p:cNvSpPr>
          <p:nvPr>
            <p:ph type="body" sz="quarter" idx="10"/>
          </p:nvPr>
        </p:nvSpPr>
        <p:spPr>
          <a:xfrm>
            <a:off x="722313" y="1905000"/>
            <a:ext cx="8040688" cy="193899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4132279403"/>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30250" y="1905000"/>
            <a:ext cx="7681913" cy="1523495"/>
          </a:xfrm>
        </p:spPr>
        <p:txBody>
          <a:bodyPr>
            <a:noAutofit/>
          </a:bodyPr>
          <a:lstStyle>
            <a:lvl1pPr>
              <a:lnSpc>
                <a:spcPct val="90000"/>
              </a:lnSpc>
              <a:defRPr sz="5400"/>
            </a:lvl1pPr>
          </a:lstStyle>
          <a:p>
            <a:r>
              <a:rPr lang="en-GB"/>
              <a:t>Click to edit Master title style</a:t>
            </a:r>
            <a:endParaRPr lang="en-US" dirty="0"/>
          </a:p>
        </p:txBody>
      </p:sp>
      <p:sp>
        <p:nvSpPr>
          <p:cNvPr id="3" name="Subtitle 2"/>
          <p:cNvSpPr>
            <a:spLocks noGrp="1"/>
          </p:cNvSpPr>
          <p:nvPr>
            <p:ph type="subTitle" idx="1"/>
          </p:nvPr>
        </p:nvSpPr>
        <p:spPr>
          <a:xfrm>
            <a:off x="730249" y="4344988"/>
            <a:ext cx="7681913" cy="461665"/>
          </a:xfrm>
        </p:spPr>
        <p:txBody>
          <a:bodyPr>
            <a:noAutofit/>
          </a:bodyPr>
          <a:lstStyle>
            <a:lvl1pPr marL="0" indent="0" algn="l">
              <a:lnSpc>
                <a:spcPct val="90000"/>
              </a:lnSpc>
              <a:spcBef>
                <a:spcPts val="0"/>
              </a:spcBef>
              <a:buNone/>
              <a:defRPr>
                <a:solidFill>
                  <a:schemeClr val="tx1"/>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GB"/>
              <a:t>Click to edit Master subtitle style</a:t>
            </a:r>
            <a:endParaRPr lang="en-US" dirty="0"/>
          </a:p>
        </p:txBody>
      </p:sp>
    </p:spTree>
    <p:extLst>
      <p:ext uri="{BB962C8B-B14F-4D97-AF65-F5344CB8AC3E}">
        <p14:creationId xmlns:p14="http://schemas.microsoft.com/office/powerpoint/2010/main" val="189916386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a:xfrm>
            <a:off x="381000" y="1412875"/>
            <a:ext cx="8382000" cy="221086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75509900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381000" y="1411553"/>
            <a:ext cx="4114800" cy="692498"/>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GB"/>
              <a:t>Click to edit Master text styles</a:t>
            </a:r>
          </a:p>
        </p:txBody>
      </p:sp>
      <p:sp>
        <p:nvSpPr>
          <p:cNvPr id="4" name="Content Placeholder 3"/>
          <p:cNvSpPr>
            <a:spLocks noGrp="1"/>
          </p:cNvSpPr>
          <p:nvPr>
            <p:ph sz="half" idx="2"/>
          </p:nvPr>
        </p:nvSpPr>
        <p:spPr>
          <a:xfrm>
            <a:off x="380999" y="2174875"/>
            <a:ext cx="4114800" cy="1537344"/>
          </a:xfrm>
        </p:spPr>
        <p:txBody>
          <a:bodyPr/>
          <a:lstStyle>
            <a:lvl1pPr marL="281770" indent="-281770">
              <a:defRPr sz="2300"/>
            </a:lvl1pPr>
            <a:lvl2pPr marL="562218" indent="-265896">
              <a:defRPr sz="2000"/>
            </a:lvl2pPr>
            <a:lvl3pPr marL="813562" indent="-243407">
              <a:defRPr sz="1800"/>
            </a:lvl3pPr>
            <a:lvl4pPr marL="1050354" indent="-228856">
              <a:defRPr sz="1700"/>
            </a:lvl4pPr>
            <a:lvl5pPr marL="1279210" indent="-206367">
              <a:defRPr sz="17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645981" y="1411553"/>
            <a:ext cx="4117019" cy="692498"/>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5026" y="2174875"/>
            <a:ext cx="4117974" cy="1537344"/>
          </a:xfrm>
        </p:spPr>
        <p:txBody>
          <a:bodyPr/>
          <a:lstStyle>
            <a:lvl1pPr marL="296321" indent="-296321">
              <a:defRPr sz="2300"/>
            </a:lvl1pPr>
            <a:lvl2pPr marL="570155" indent="-273833">
              <a:defRPr sz="2000"/>
            </a:lvl2pPr>
            <a:lvl3pPr marL="821499" indent="-244730">
              <a:defRPr sz="1800"/>
            </a:lvl3pPr>
            <a:lvl4pPr marL="1050354" indent="-236793">
              <a:defRPr sz="1700"/>
            </a:lvl4pPr>
            <a:lvl5pPr marL="1279210" indent="-220919">
              <a:defRPr sz="17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33330446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6" name="Text Placeholder 5"/>
          <p:cNvSpPr>
            <a:spLocks noGrp="1"/>
          </p:cNvSpPr>
          <p:nvPr>
            <p:ph type="body" sz="quarter" idx="10"/>
          </p:nvPr>
        </p:nvSpPr>
        <p:spPr>
          <a:xfrm>
            <a:off x="722313" y="1905000"/>
            <a:ext cx="8040688" cy="193899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1084707629"/>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6" name="Text Placeholder 5"/>
          <p:cNvSpPr>
            <a:spLocks noGrp="1"/>
          </p:cNvSpPr>
          <p:nvPr>
            <p:ph type="body" sz="quarter" idx="10"/>
          </p:nvPr>
        </p:nvSpPr>
        <p:spPr>
          <a:xfrm>
            <a:off x="722313" y="1905000"/>
            <a:ext cx="8040688" cy="193899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508235962"/>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6" name="Text Placeholder 5"/>
          <p:cNvSpPr>
            <a:spLocks noGrp="1"/>
          </p:cNvSpPr>
          <p:nvPr>
            <p:ph type="body" sz="quarter" idx="10"/>
          </p:nvPr>
        </p:nvSpPr>
        <p:spPr>
          <a:xfrm>
            <a:off x="722313" y="1905000"/>
            <a:ext cx="8040688" cy="193899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897112867"/>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6" name="Text Placeholder 5"/>
          <p:cNvSpPr>
            <a:spLocks noGrp="1"/>
          </p:cNvSpPr>
          <p:nvPr>
            <p:ph type="body" sz="quarter" idx="10"/>
          </p:nvPr>
        </p:nvSpPr>
        <p:spPr>
          <a:xfrm>
            <a:off x="722313" y="1905000"/>
            <a:ext cx="8040688" cy="193899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165243128"/>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30250" y="1905000"/>
            <a:ext cx="7681913" cy="1523495"/>
          </a:xfrm>
        </p:spPr>
        <p:txBody>
          <a:bodyPr>
            <a:noAutofit/>
          </a:bodyPr>
          <a:lstStyle>
            <a:lvl1pPr>
              <a:lnSpc>
                <a:spcPct val="90000"/>
              </a:lnSpc>
              <a:defRPr sz="5400"/>
            </a:lvl1pPr>
          </a:lstStyle>
          <a:p>
            <a:r>
              <a:rPr lang="en-GB"/>
              <a:t>Click to edit Master title style</a:t>
            </a:r>
            <a:endParaRPr lang="en-US" dirty="0"/>
          </a:p>
        </p:txBody>
      </p:sp>
      <p:sp>
        <p:nvSpPr>
          <p:cNvPr id="3" name="Subtitle 2"/>
          <p:cNvSpPr>
            <a:spLocks noGrp="1"/>
          </p:cNvSpPr>
          <p:nvPr>
            <p:ph type="subTitle" idx="1"/>
          </p:nvPr>
        </p:nvSpPr>
        <p:spPr>
          <a:xfrm>
            <a:off x="730249" y="4344988"/>
            <a:ext cx="7681913" cy="461665"/>
          </a:xfrm>
        </p:spPr>
        <p:txBody>
          <a:bodyPr>
            <a:noAutofit/>
          </a:bodyPr>
          <a:lstStyle>
            <a:lvl1pPr marL="0" indent="0" algn="l">
              <a:lnSpc>
                <a:spcPct val="90000"/>
              </a:lnSpc>
              <a:spcBef>
                <a:spcPts val="0"/>
              </a:spcBef>
              <a:buNone/>
              <a:defRPr>
                <a:solidFill>
                  <a:schemeClr val="tx1"/>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GB"/>
              <a:t>Click to edit Master subtitle style</a:t>
            </a:r>
            <a:endParaRPr lang="en-US" dirty="0"/>
          </a:p>
        </p:txBody>
      </p:sp>
    </p:spTree>
    <p:extLst>
      <p:ext uri="{BB962C8B-B14F-4D97-AF65-F5344CB8AC3E}">
        <p14:creationId xmlns:p14="http://schemas.microsoft.com/office/powerpoint/2010/main" val="2250419901"/>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a:xfrm>
            <a:off x="381000" y="1412875"/>
            <a:ext cx="8382000" cy="221086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375166938"/>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GB"/>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GB"/>
              <a:t>Click to edit Master text styles</a:t>
            </a:r>
          </a:p>
        </p:txBody>
      </p:sp>
      <p:sp>
        <p:nvSpPr>
          <p:cNvPr id="4" name="Rectangle 6"/>
          <p:cNvSpPr>
            <a:spLocks noGrp="1" noChangeArrowheads="1"/>
          </p:cNvSpPr>
          <p:nvPr>
            <p:ph type="sldNum" sz="quarter" idx="10"/>
          </p:nvPr>
        </p:nvSpPr>
        <p:spPr>
          <a:ln/>
        </p:spPr>
        <p:txBody>
          <a:bodyPr/>
          <a:lstStyle>
            <a:lvl1pPr>
              <a:defRPr/>
            </a:lvl1pPr>
          </a:lstStyle>
          <a:p>
            <a:fld id="{6AC9EAEC-F8BD-E249-99C5-7D6E954842C0}" type="slidenum">
              <a:rPr lang="en-US" smtClean="0"/>
              <a:t>‹#›</a:t>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381000" y="1411553"/>
            <a:ext cx="4114800" cy="692498"/>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GB"/>
              <a:t>Click to edit Master text styles</a:t>
            </a:r>
          </a:p>
        </p:txBody>
      </p:sp>
      <p:sp>
        <p:nvSpPr>
          <p:cNvPr id="4" name="Content Placeholder 3"/>
          <p:cNvSpPr>
            <a:spLocks noGrp="1"/>
          </p:cNvSpPr>
          <p:nvPr>
            <p:ph sz="half" idx="2"/>
          </p:nvPr>
        </p:nvSpPr>
        <p:spPr>
          <a:xfrm>
            <a:off x="380999" y="2174875"/>
            <a:ext cx="4114800" cy="1537344"/>
          </a:xfrm>
        </p:spPr>
        <p:txBody>
          <a:bodyPr/>
          <a:lstStyle>
            <a:lvl1pPr marL="281770" indent="-281770">
              <a:defRPr sz="2300"/>
            </a:lvl1pPr>
            <a:lvl2pPr marL="562218" indent="-265896">
              <a:defRPr sz="2000"/>
            </a:lvl2pPr>
            <a:lvl3pPr marL="813562" indent="-243407">
              <a:defRPr sz="1800"/>
            </a:lvl3pPr>
            <a:lvl4pPr marL="1050354" indent="-228856">
              <a:defRPr sz="1700"/>
            </a:lvl4pPr>
            <a:lvl5pPr marL="1279210" indent="-206367">
              <a:defRPr sz="17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645981" y="1411553"/>
            <a:ext cx="4117019" cy="692498"/>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5026" y="2174875"/>
            <a:ext cx="4117974" cy="1537344"/>
          </a:xfrm>
        </p:spPr>
        <p:txBody>
          <a:bodyPr/>
          <a:lstStyle>
            <a:lvl1pPr marL="296321" indent="-296321">
              <a:defRPr sz="2300"/>
            </a:lvl1pPr>
            <a:lvl2pPr marL="570155" indent="-273833">
              <a:defRPr sz="2000"/>
            </a:lvl2pPr>
            <a:lvl3pPr marL="821499" indent="-244730">
              <a:defRPr sz="1800"/>
            </a:lvl3pPr>
            <a:lvl4pPr marL="1050354" indent="-236793">
              <a:defRPr sz="1700"/>
            </a:lvl4pPr>
            <a:lvl5pPr marL="1279210" indent="-220919">
              <a:defRPr sz="17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97867503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330200" y="2708275"/>
            <a:ext cx="4168775" cy="34575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4651375" y="2708275"/>
            <a:ext cx="4168775" cy="34575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Rectangle 6"/>
          <p:cNvSpPr>
            <a:spLocks noGrp="1" noChangeArrowheads="1"/>
          </p:cNvSpPr>
          <p:nvPr>
            <p:ph type="sldNum" sz="quarter" idx="10"/>
          </p:nvPr>
        </p:nvSpPr>
        <p:spPr>
          <a:ln/>
        </p:spPr>
        <p:txBody>
          <a:bodyPr/>
          <a:lstStyle>
            <a:lvl1pPr>
              <a:defRPr/>
            </a:lvl1pPr>
          </a:lstStyle>
          <a:p>
            <a:fld id="{6AC9EAEC-F8BD-E249-99C5-7D6E954842C0}"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71009"/>
            <a:ext cx="8229600" cy="1143000"/>
          </a:xfrm>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Rectangle 6"/>
          <p:cNvSpPr>
            <a:spLocks noGrp="1" noChangeArrowheads="1"/>
          </p:cNvSpPr>
          <p:nvPr>
            <p:ph type="sldNum" sz="quarter" idx="10"/>
          </p:nvPr>
        </p:nvSpPr>
        <p:spPr>
          <a:ln/>
        </p:spPr>
        <p:txBody>
          <a:bodyPr/>
          <a:lstStyle>
            <a:lvl1pPr>
              <a:defRPr/>
            </a:lvl1pPr>
          </a:lstStyle>
          <a:p>
            <a:fld id="{6AC9EAEC-F8BD-E249-99C5-7D6E954842C0}"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Rectangle 6"/>
          <p:cNvSpPr>
            <a:spLocks noGrp="1" noChangeArrowheads="1"/>
          </p:cNvSpPr>
          <p:nvPr>
            <p:ph type="sldNum" sz="quarter" idx="10"/>
          </p:nvPr>
        </p:nvSpPr>
        <p:spPr>
          <a:ln/>
        </p:spPr>
        <p:txBody>
          <a:bodyPr/>
          <a:lstStyle>
            <a:lvl1pPr>
              <a:defRPr/>
            </a:lvl1pPr>
          </a:lstStyle>
          <a:p>
            <a:fld id="{6AC9EAEC-F8BD-E249-99C5-7D6E954842C0}"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ln/>
        </p:spPr>
        <p:txBody>
          <a:bodyPr/>
          <a:lstStyle>
            <a:lvl1pPr>
              <a:defRPr/>
            </a:lvl1pPr>
          </a:lstStyle>
          <a:p>
            <a:fld id="{6AC9EAEC-F8BD-E249-99C5-7D6E954842C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30250" y="1905000"/>
            <a:ext cx="7681913" cy="1523495"/>
          </a:xfrm>
        </p:spPr>
        <p:txBody>
          <a:bodyPr>
            <a:noAutofit/>
          </a:bodyPr>
          <a:lstStyle>
            <a:lvl1pPr>
              <a:lnSpc>
                <a:spcPct val="90000"/>
              </a:lnSpc>
              <a:defRPr sz="5400"/>
            </a:lvl1pPr>
          </a:lstStyle>
          <a:p>
            <a:r>
              <a:rPr lang="en-GB"/>
              <a:t>Click to edit Master title style</a:t>
            </a:r>
            <a:endParaRPr lang="en-US" dirty="0"/>
          </a:p>
        </p:txBody>
      </p:sp>
      <p:sp>
        <p:nvSpPr>
          <p:cNvPr id="3" name="Subtitle 2"/>
          <p:cNvSpPr>
            <a:spLocks noGrp="1"/>
          </p:cNvSpPr>
          <p:nvPr>
            <p:ph type="subTitle" idx="1"/>
          </p:nvPr>
        </p:nvSpPr>
        <p:spPr>
          <a:xfrm>
            <a:off x="730249" y="4344988"/>
            <a:ext cx="7681913" cy="461665"/>
          </a:xfrm>
        </p:spPr>
        <p:txBody>
          <a:bodyPr>
            <a:noAutofit/>
          </a:bodyPr>
          <a:lstStyle>
            <a:lvl1pPr marL="0" indent="0" algn="l">
              <a:lnSpc>
                <a:spcPct val="90000"/>
              </a:lnSpc>
              <a:spcBef>
                <a:spcPts val="0"/>
              </a:spcBef>
              <a:buNone/>
              <a:defRPr>
                <a:solidFill>
                  <a:schemeClr val="tx1"/>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GB"/>
              <a:t>Click to edit Master subtitle style</a:t>
            </a:r>
            <a:endParaRPr lang="en-US" dirty="0"/>
          </a:p>
        </p:txBody>
      </p:sp>
    </p:spTree>
    <p:extLst>
      <p:ext uri="{BB962C8B-B14F-4D97-AF65-F5344CB8AC3E}">
        <p14:creationId xmlns:p14="http://schemas.microsoft.com/office/powerpoint/2010/main" val="1897287854"/>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1_Demo, Video etc. &quot;special&quot; slides">
    <p:spTree>
      <p:nvGrpSpPr>
        <p:cNvPr id="1" name=""/>
        <p:cNvGrpSpPr/>
        <p:nvPr/>
      </p:nvGrpSpPr>
      <p:grpSpPr>
        <a:xfrm>
          <a:off x="0" y="0"/>
          <a:ext cx="0" cy="0"/>
          <a:chOff x="0" y="0"/>
          <a:chExt cx="0" cy="0"/>
        </a:xfrm>
      </p:grpSpPr>
      <p:sp>
        <p:nvSpPr>
          <p:cNvPr id="2" name="Title 1"/>
          <p:cNvSpPr>
            <a:spLocks noGrp="1"/>
          </p:cNvSpPr>
          <p:nvPr>
            <p:ph type="ctrTitle"/>
          </p:nvPr>
        </p:nvSpPr>
        <p:spPr>
          <a:xfrm>
            <a:off x="1369219" y="649805"/>
            <a:ext cx="7043208" cy="1523494"/>
          </a:xfrm>
        </p:spPr>
        <p:txBody>
          <a:bodyPr anchor="ctr" anchorCtr="0">
            <a:noAutofit/>
          </a:bodyPr>
          <a:lstStyle>
            <a:lvl1pPr>
              <a:lnSpc>
                <a:spcPct val="90000"/>
              </a:lnSpc>
              <a:defRPr sz="5400"/>
            </a:lvl1pPr>
          </a:lstStyle>
          <a:p>
            <a:r>
              <a:rPr lang="en-GB"/>
              <a:t>Click to edit Master title style</a:t>
            </a:r>
            <a:endParaRPr lang="en-US" dirty="0"/>
          </a:p>
        </p:txBody>
      </p:sp>
      <p:sp>
        <p:nvSpPr>
          <p:cNvPr id="3" name="Subtitle 2"/>
          <p:cNvSpPr>
            <a:spLocks noGrp="1"/>
          </p:cNvSpPr>
          <p:nvPr>
            <p:ph type="subTitle" idx="1"/>
          </p:nvPr>
        </p:nvSpPr>
        <p:spPr>
          <a:xfrm>
            <a:off x="1368955" y="4344988"/>
            <a:ext cx="7043208" cy="461665"/>
          </a:xfrm>
        </p:spPr>
        <p:txBody>
          <a:bodyPr>
            <a:noAutofit/>
          </a:bodyPr>
          <a:lstStyle>
            <a:lvl1pPr marL="0" indent="0" algn="l">
              <a:lnSpc>
                <a:spcPct val="90000"/>
              </a:lnSpc>
              <a:spcBef>
                <a:spcPts val="0"/>
              </a:spcBef>
              <a:buNone/>
              <a:defRPr>
                <a:solidFill>
                  <a:schemeClr val="tx1"/>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GB"/>
              <a:t>Click to edit Master subtitle style</a:t>
            </a:r>
            <a:endParaRPr lang="en-US" dirty="0"/>
          </a:p>
        </p:txBody>
      </p:sp>
      <p:sp>
        <p:nvSpPr>
          <p:cNvPr id="7" name="Text Placeholder 6"/>
          <p:cNvSpPr>
            <a:spLocks noGrp="1"/>
          </p:cNvSpPr>
          <p:nvPr>
            <p:ph type="body" sz="quarter" idx="10" hasCustomPrompt="1"/>
          </p:nvPr>
        </p:nvSpPr>
        <p:spPr>
          <a:xfrm>
            <a:off x="722049" y="2355850"/>
            <a:ext cx="7690114" cy="1384994"/>
          </a:xfrm>
        </p:spPr>
        <p:txBody>
          <a:bodyPr anchor="t" anchorCtr="0">
            <a:noAutofit/>
            <a:scene3d>
              <a:camera prst="orthographicFront"/>
              <a:lightRig rig="flat" dir="t"/>
            </a:scene3d>
            <a:sp3d extrusionH="88900" contourW="2540">
              <a:bevelT w="38100" h="31750"/>
              <a:contourClr>
                <a:srgbClr val="F4A234"/>
              </a:contourClr>
            </a:sp3d>
          </a:bodyPr>
          <a:lstStyle>
            <a:lvl1pPr marL="0" indent="0" algn="l">
              <a:buFont typeface="Arial" pitchFamily="34" charset="0"/>
              <a:buNone/>
              <a:defRPr kumimoji="0" lang="en-US" sz="10000" b="1" i="1" u="none" strike="noStrike" kern="1200" cap="none" spc="-642" normalizeH="0" baseline="0" noProof="0" dirty="0" smtClean="0">
                <a:ln w="11430"/>
                <a:gradFill>
                  <a:gsLst>
                    <a:gs pos="0">
                      <a:srgbClr val="0066FF"/>
                    </a:gs>
                    <a:gs pos="28000">
                      <a:srgbClr val="2E59B0"/>
                    </a:gs>
                    <a:gs pos="62000">
                      <a:srgbClr val="2B395F"/>
                    </a:gs>
                    <a:gs pos="88000">
                      <a:srgbClr val="000000"/>
                    </a:gs>
                  </a:gsLst>
                  <a:lin ang="5400000"/>
                </a:gradFill>
                <a:effectLst>
                  <a:outerShdw blurRad="50800" dist="39000" dir="5460000" algn="tl">
                    <a:srgbClr val="000000">
                      <a:alpha val="38000"/>
                    </a:srgbClr>
                  </a:outerShdw>
                </a:effectLst>
                <a:uLnTx/>
                <a:uFillTx/>
                <a:latin typeface="+mn-lt"/>
                <a:ea typeface="+mn-ea"/>
                <a:cs typeface="+mn-cs"/>
              </a:defRPr>
            </a:lvl1pPr>
          </a:lstStyle>
          <a:p>
            <a:pPr lvl="0"/>
            <a:r>
              <a:rPr lang="en-US" dirty="0"/>
              <a:t>click to…</a:t>
            </a:r>
          </a:p>
        </p:txBody>
      </p:sp>
    </p:spTree>
    <p:extLst>
      <p:ext uri="{BB962C8B-B14F-4D97-AF65-F5344CB8AC3E}">
        <p14:creationId xmlns:p14="http://schemas.microsoft.com/office/powerpoint/2010/main" val="123941947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theme" Target="../theme/theme2.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2" Type="http://schemas.openxmlformats.org/officeDocument/2006/relationships/slideLayout" Target="../slideLayouts/slideLayout9.xml"/><Relationship Id="rId16" Type="http://schemas.openxmlformats.org/officeDocument/2006/relationships/image" Target="../media/image4.png"/><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5" Type="http://schemas.openxmlformats.org/officeDocument/2006/relationships/image" Target="../media/image3.png"/><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2.xml"/><Relationship Id="rId7" Type="http://schemas.openxmlformats.org/officeDocument/2006/relationships/image" Target="../media/image5.png"/><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image" Target="../media/image2.jpeg"/><Relationship Id="rId5" Type="http://schemas.openxmlformats.org/officeDocument/2006/relationships/theme" Target="../theme/theme3.xml"/><Relationship Id="rId4" Type="http://schemas.openxmlformats.org/officeDocument/2006/relationships/slideLayout" Target="../slideLayouts/slideLayout2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4.xml"/><Relationship Id="rId1" Type="http://schemas.openxmlformats.org/officeDocument/2006/relationships/slideLayout" Target="../slideLayouts/slideLayout24.xml"/><Relationship Id="rId4" Type="http://schemas.openxmlformats.org/officeDocument/2006/relationships/image" Target="../media/image5.pn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5.xml"/><Relationship Id="rId1" Type="http://schemas.openxmlformats.org/officeDocument/2006/relationships/slideLayout" Target="../slideLayouts/slideLayout25.xml"/><Relationship Id="rId4" Type="http://schemas.openxmlformats.org/officeDocument/2006/relationships/image" Target="../media/image5.png"/></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6.xml"/><Relationship Id="rId1" Type="http://schemas.openxmlformats.org/officeDocument/2006/relationships/slideLayout" Target="../slideLayouts/slideLayout26.xml"/><Relationship Id="rId4" Type="http://schemas.openxmlformats.org/officeDocument/2006/relationships/image" Target="../media/image5.png"/></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29.xml"/><Relationship Id="rId7" Type="http://schemas.openxmlformats.org/officeDocument/2006/relationships/image" Target="../media/image5.png"/><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image" Target="../media/image2.jpeg"/><Relationship Id="rId5" Type="http://schemas.openxmlformats.org/officeDocument/2006/relationships/theme" Target="../theme/theme7.xml"/><Relationship Id="rId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30200" y="908050"/>
            <a:ext cx="8489950" cy="6540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GB"/>
              <a:t>Click to edit Master title style</a:t>
            </a:r>
            <a:endParaRPr lang="en-US" dirty="0"/>
          </a:p>
        </p:txBody>
      </p:sp>
      <p:sp>
        <p:nvSpPr>
          <p:cNvPr id="1027" name="Rectangle 3"/>
          <p:cNvSpPr>
            <a:spLocks noGrp="1" noChangeArrowheads="1"/>
          </p:cNvSpPr>
          <p:nvPr>
            <p:ph type="body" idx="1"/>
          </p:nvPr>
        </p:nvSpPr>
        <p:spPr bwMode="auto">
          <a:xfrm>
            <a:off x="330200" y="2708275"/>
            <a:ext cx="8489950" cy="345757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p:txBody>
      </p:sp>
      <p:sp>
        <p:nvSpPr>
          <p:cNvPr id="3078" name="Rectangle 6"/>
          <p:cNvSpPr>
            <a:spLocks noGrp="1" noChangeArrowheads="1"/>
          </p:cNvSpPr>
          <p:nvPr>
            <p:ph type="sldNum" sz="quarter" idx="4"/>
          </p:nvPr>
        </p:nvSpPr>
        <p:spPr bwMode="auto">
          <a:xfrm>
            <a:off x="7812088" y="6337300"/>
            <a:ext cx="1008062" cy="47625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a:defRPr sz="1400">
                <a:ea typeface="ＭＳ Ｐゴシック" charset="0"/>
                <a:cs typeface="+mn-cs"/>
              </a:defRPr>
            </a:lvl1pPr>
          </a:lstStyle>
          <a:p>
            <a:fld id="{6AC9EAEC-F8BD-E249-99C5-7D6E954842C0}" type="slidenum">
              <a:rPr lang="en-US" smtClean="0"/>
              <a:t>‹#›</a:t>
            </a:fld>
            <a:endParaRPr lang="en-US"/>
          </a:p>
        </p:txBody>
      </p:sp>
      <p:pic>
        <p:nvPicPr>
          <p:cNvPr id="6" name="Picture 5" descr="Westminster-logo-JPEG.jp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35690" y="72844"/>
            <a:ext cx="4743977" cy="829565"/>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xStyles>
    <p:titleStyle>
      <a:lvl1pPr algn="l" rtl="0" eaLnBrk="1" fontAlgn="base" hangingPunct="1">
        <a:spcBef>
          <a:spcPct val="0"/>
        </a:spcBef>
        <a:spcAft>
          <a:spcPct val="0"/>
        </a:spcAft>
        <a:defRPr sz="3000" b="1">
          <a:solidFill>
            <a:srgbClr val="9C190D"/>
          </a:solidFill>
          <a:latin typeface="+mj-lt"/>
          <a:ea typeface="+mj-ea"/>
          <a:cs typeface="+mj-cs"/>
        </a:defRPr>
      </a:lvl1pPr>
      <a:lvl2pPr algn="l" rtl="0" eaLnBrk="1" fontAlgn="base" hangingPunct="1">
        <a:spcBef>
          <a:spcPct val="0"/>
        </a:spcBef>
        <a:spcAft>
          <a:spcPct val="0"/>
        </a:spcAft>
        <a:defRPr sz="3000" b="1">
          <a:solidFill>
            <a:schemeClr val="tx2"/>
          </a:solidFill>
          <a:latin typeface="Arial" charset="0"/>
          <a:ea typeface="ＭＳ Ｐゴシック" charset="0"/>
        </a:defRPr>
      </a:lvl2pPr>
      <a:lvl3pPr algn="l" rtl="0" eaLnBrk="1" fontAlgn="base" hangingPunct="1">
        <a:spcBef>
          <a:spcPct val="0"/>
        </a:spcBef>
        <a:spcAft>
          <a:spcPct val="0"/>
        </a:spcAft>
        <a:defRPr sz="3000" b="1">
          <a:solidFill>
            <a:schemeClr val="tx2"/>
          </a:solidFill>
          <a:latin typeface="Arial" charset="0"/>
          <a:ea typeface="ＭＳ Ｐゴシック" charset="0"/>
        </a:defRPr>
      </a:lvl3pPr>
      <a:lvl4pPr algn="l" rtl="0" eaLnBrk="1" fontAlgn="base" hangingPunct="1">
        <a:spcBef>
          <a:spcPct val="0"/>
        </a:spcBef>
        <a:spcAft>
          <a:spcPct val="0"/>
        </a:spcAft>
        <a:defRPr sz="3000" b="1">
          <a:solidFill>
            <a:schemeClr val="tx2"/>
          </a:solidFill>
          <a:latin typeface="Arial" charset="0"/>
          <a:ea typeface="ＭＳ Ｐゴシック" charset="0"/>
        </a:defRPr>
      </a:lvl4pPr>
      <a:lvl5pPr algn="l" rtl="0" eaLnBrk="1" fontAlgn="base" hangingPunct="1">
        <a:spcBef>
          <a:spcPct val="0"/>
        </a:spcBef>
        <a:spcAft>
          <a:spcPct val="0"/>
        </a:spcAft>
        <a:defRPr sz="3000" b="1">
          <a:solidFill>
            <a:schemeClr val="tx2"/>
          </a:solidFill>
          <a:latin typeface="Arial" charset="0"/>
          <a:ea typeface="ＭＳ Ｐゴシック" charset="0"/>
        </a:defRPr>
      </a:lvl5pPr>
      <a:lvl6pPr marL="457200" algn="l" rtl="0" eaLnBrk="1" fontAlgn="base" hangingPunct="1">
        <a:spcBef>
          <a:spcPct val="0"/>
        </a:spcBef>
        <a:spcAft>
          <a:spcPct val="0"/>
        </a:spcAft>
        <a:defRPr sz="3000" b="1">
          <a:solidFill>
            <a:schemeClr val="tx2"/>
          </a:solidFill>
          <a:latin typeface="Arial" charset="0"/>
          <a:ea typeface="ＭＳ Ｐゴシック" charset="0"/>
        </a:defRPr>
      </a:lvl6pPr>
      <a:lvl7pPr marL="914400" algn="l" rtl="0" eaLnBrk="1" fontAlgn="base" hangingPunct="1">
        <a:spcBef>
          <a:spcPct val="0"/>
        </a:spcBef>
        <a:spcAft>
          <a:spcPct val="0"/>
        </a:spcAft>
        <a:defRPr sz="3000" b="1">
          <a:solidFill>
            <a:schemeClr val="tx2"/>
          </a:solidFill>
          <a:latin typeface="Arial" charset="0"/>
          <a:ea typeface="ＭＳ Ｐゴシック" charset="0"/>
        </a:defRPr>
      </a:lvl7pPr>
      <a:lvl8pPr marL="1371600" algn="l" rtl="0" eaLnBrk="1" fontAlgn="base" hangingPunct="1">
        <a:spcBef>
          <a:spcPct val="0"/>
        </a:spcBef>
        <a:spcAft>
          <a:spcPct val="0"/>
        </a:spcAft>
        <a:defRPr sz="3000" b="1">
          <a:solidFill>
            <a:schemeClr val="tx2"/>
          </a:solidFill>
          <a:latin typeface="Arial" charset="0"/>
          <a:ea typeface="ＭＳ Ｐゴシック" charset="0"/>
        </a:defRPr>
      </a:lvl8pPr>
      <a:lvl9pPr marL="1828800" algn="l" rtl="0" eaLnBrk="1" fontAlgn="base" hangingPunct="1">
        <a:spcBef>
          <a:spcPct val="0"/>
        </a:spcBef>
        <a:spcAft>
          <a:spcPct val="0"/>
        </a:spcAft>
        <a:defRPr sz="3000" b="1">
          <a:solidFill>
            <a:schemeClr val="tx2"/>
          </a:solidFill>
          <a:latin typeface="Arial" charset="0"/>
          <a:ea typeface="ＭＳ Ｐゴシック" charset="0"/>
        </a:defRPr>
      </a:lvl9pPr>
    </p:titleStyle>
    <p:bodyStyle>
      <a:lvl1pPr marL="342900" indent="-342900" algn="l" rtl="0" eaLnBrk="1" fontAlgn="base" hangingPunct="1">
        <a:spcBef>
          <a:spcPct val="20000"/>
        </a:spcBef>
        <a:spcAft>
          <a:spcPct val="0"/>
        </a:spcAft>
        <a:buChar char="•"/>
        <a:defRPr sz="28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400">
          <a:solidFill>
            <a:schemeClr val="tx1"/>
          </a:solidFill>
          <a:latin typeface="+mn-lt"/>
          <a:ea typeface="+mn-ea"/>
        </a:defRPr>
      </a:lvl2pPr>
      <a:lvl3pPr marL="1143000" indent="-228600" algn="l" rtl="0" eaLnBrk="1" fontAlgn="base" hangingPunct="1">
        <a:spcBef>
          <a:spcPct val="20000"/>
        </a:spcBef>
        <a:spcAft>
          <a:spcPct val="0"/>
        </a:spcAft>
        <a:buChar char="•"/>
        <a:defRPr sz="2000">
          <a:solidFill>
            <a:schemeClr val="tx1"/>
          </a:solidFill>
          <a:latin typeface="+mn-lt"/>
          <a:ea typeface="+mn-ea"/>
        </a:defRPr>
      </a:lvl3pPr>
      <a:lvl4pPr marL="1600200" indent="-228600" algn="l" rtl="0" eaLnBrk="1" fontAlgn="base" hangingPunct="1">
        <a:spcBef>
          <a:spcPct val="20000"/>
        </a:spcBef>
        <a:spcAft>
          <a:spcPct val="0"/>
        </a:spcAft>
        <a:buChar char="–"/>
        <a:defRPr sz="2000">
          <a:solidFill>
            <a:schemeClr val="tx1"/>
          </a:solidFill>
          <a:latin typeface="+mn-lt"/>
          <a:ea typeface="+mn-ea"/>
        </a:defRPr>
      </a:lvl4pPr>
      <a:lvl5pPr marL="2057400" indent="-228600" algn="l" rtl="0" eaLnBrk="1" fontAlgn="base" hangingPunct="1">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l="-1000" r="-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1000" y="230188"/>
            <a:ext cx="8382000" cy="664797"/>
          </a:xfrm>
          <a:prstGeom prst="rect">
            <a:avLst/>
          </a:prstGeom>
        </p:spPr>
        <p:txBody>
          <a:bodyPr vert="horz" wrap="square" lIns="0" tIns="0" rIns="0" bIns="0" rtlCol="0" anchor="t">
            <a:spAutoFit/>
          </a:bodyPr>
          <a:lstStyle/>
          <a:p>
            <a:r>
              <a:rPr lang="en-GB"/>
              <a:t>Click to edit Master title style</a:t>
            </a:r>
            <a:endParaRPr lang="en-US" dirty="0"/>
          </a:p>
        </p:txBody>
      </p:sp>
      <p:sp>
        <p:nvSpPr>
          <p:cNvPr id="3" name="Text Placeholder 2"/>
          <p:cNvSpPr>
            <a:spLocks noGrp="1"/>
          </p:cNvSpPr>
          <p:nvPr>
            <p:ph type="body" idx="1"/>
          </p:nvPr>
        </p:nvSpPr>
        <p:spPr>
          <a:xfrm>
            <a:off x="381000" y="1412875"/>
            <a:ext cx="8382000" cy="2135969"/>
          </a:xfrm>
          <a:prstGeom prst="rect">
            <a:avLst/>
          </a:prstGeom>
        </p:spPr>
        <p:txBody>
          <a:bodyPr vert="horz" lIns="0" tIns="0" rIns="0" bIns="0" rtlCol="0">
            <a:sp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1234775644"/>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Lst>
  <p:transition>
    <p:fade/>
  </p:transition>
  <p:txStyles>
    <p:titleStyle>
      <a:lvl1pPr algn="l" defTabSz="914363" rtl="0" eaLnBrk="1" latinLnBrk="0" hangingPunct="1">
        <a:lnSpc>
          <a:spcPct val="90000"/>
        </a:lnSpc>
        <a:spcBef>
          <a:spcPct val="0"/>
        </a:spcBef>
        <a:buNone/>
        <a:defRPr lang="en-US" sz="4800" b="0" kern="1200" cap="none" spc="-150" dirty="0" smtClean="0">
          <a:ln w="3175">
            <a:noFill/>
          </a:ln>
          <a:gradFill>
            <a:gsLst>
              <a:gs pos="0">
                <a:srgbClr val="2E59B0"/>
              </a:gs>
              <a:gs pos="49000">
                <a:srgbClr val="161D32"/>
              </a:gs>
              <a:gs pos="100000">
                <a:srgbClr val="000000"/>
              </a:gs>
            </a:gsLst>
            <a:lin ang="5400000" scaled="0"/>
          </a:gradFill>
          <a:effectLst>
            <a:outerShdw blurRad="50800" dist="38100" dir="2700000" algn="tl" rotWithShape="0">
              <a:prstClr val="black">
                <a:alpha val="40000"/>
              </a:prstClr>
            </a:outerShdw>
          </a:effectLst>
          <a:latin typeface="+mj-lt"/>
          <a:ea typeface="+mn-ea"/>
          <a:cs typeface="Arial" charset="0"/>
        </a:defRPr>
      </a:lvl1pPr>
    </p:titleStyle>
    <p:bodyStyle>
      <a:lvl1pPr marL="396875" indent="-396875" algn="l" defTabSz="914363" rtl="0" eaLnBrk="1" latinLnBrk="0" hangingPunct="1">
        <a:lnSpc>
          <a:spcPct val="90000"/>
        </a:lnSpc>
        <a:spcBef>
          <a:spcPct val="20000"/>
        </a:spcBef>
        <a:buFontTx/>
        <a:buBlip>
          <a:blip r:embed="rId15"/>
        </a:buBlip>
        <a:defRPr sz="3200" kern="1200">
          <a:solidFill>
            <a:schemeClr val="tx1"/>
          </a:solidFill>
          <a:latin typeface="+mn-lt"/>
          <a:ea typeface="+mn-ea"/>
          <a:cs typeface="+mn-cs"/>
        </a:defRPr>
      </a:lvl1pPr>
      <a:lvl2pPr marL="914400" indent="-396875" algn="l" defTabSz="914363" rtl="0" eaLnBrk="1" latinLnBrk="0" hangingPunct="1">
        <a:lnSpc>
          <a:spcPct val="90000"/>
        </a:lnSpc>
        <a:spcBef>
          <a:spcPct val="20000"/>
        </a:spcBef>
        <a:buFontTx/>
        <a:buBlip>
          <a:blip r:embed="rId16"/>
        </a:buBlip>
        <a:defRPr sz="2800" kern="1200">
          <a:solidFill>
            <a:schemeClr val="tx1"/>
          </a:solidFill>
          <a:latin typeface="+mn-lt"/>
          <a:ea typeface="+mn-ea"/>
          <a:cs typeface="+mn-cs"/>
        </a:defRPr>
      </a:lvl2pPr>
      <a:lvl3pPr marL="1258888" indent="-344488" algn="l" defTabSz="914363" rtl="0" eaLnBrk="1" latinLnBrk="0" hangingPunct="1">
        <a:lnSpc>
          <a:spcPct val="90000"/>
        </a:lnSpc>
        <a:spcBef>
          <a:spcPct val="20000"/>
        </a:spcBef>
        <a:buFontTx/>
        <a:buBlip>
          <a:blip r:embed="rId16"/>
        </a:buBlip>
        <a:defRPr sz="2400" kern="1200">
          <a:solidFill>
            <a:schemeClr val="tx1"/>
          </a:solidFill>
          <a:latin typeface="+mn-lt"/>
          <a:ea typeface="+mn-ea"/>
          <a:cs typeface="+mn-cs"/>
        </a:defRPr>
      </a:lvl3pPr>
      <a:lvl4pPr marL="1604963" indent="-346075" algn="l" defTabSz="914363" rtl="0" eaLnBrk="1" latinLnBrk="0" hangingPunct="1">
        <a:lnSpc>
          <a:spcPct val="90000"/>
        </a:lnSpc>
        <a:spcBef>
          <a:spcPct val="20000"/>
        </a:spcBef>
        <a:buFontTx/>
        <a:buBlip>
          <a:blip r:embed="rId16"/>
        </a:buBlip>
        <a:defRPr sz="2400" kern="1200">
          <a:solidFill>
            <a:schemeClr val="tx1"/>
          </a:solidFill>
          <a:latin typeface="+mn-lt"/>
          <a:ea typeface="+mn-ea"/>
          <a:cs typeface="+mn-cs"/>
        </a:defRPr>
      </a:lvl4pPr>
      <a:lvl5pPr marL="1941513" indent="-336550" algn="l" defTabSz="914363" rtl="0" eaLnBrk="1" latinLnBrk="0" hangingPunct="1">
        <a:lnSpc>
          <a:spcPct val="90000"/>
        </a:lnSpc>
        <a:spcBef>
          <a:spcPct val="20000"/>
        </a:spcBef>
        <a:buFontTx/>
        <a:buBlip>
          <a:blip r:embed="rId16"/>
        </a:buBlip>
        <a:defRPr sz="2400" kern="1200">
          <a:solidFill>
            <a:schemeClr val="tx1"/>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6">
            <a:lum/>
          </a:blip>
          <a:srcRect/>
          <a:stretch>
            <a:fillRect l="-1000" r="-1000"/>
          </a:stretch>
        </a:blipFill>
        <a:effectLst/>
      </p:bgPr>
    </p:bg>
    <p:spTree>
      <p:nvGrpSpPr>
        <p:cNvPr id="1" name=""/>
        <p:cNvGrpSpPr/>
        <p:nvPr/>
      </p:nvGrpSpPr>
      <p:grpSpPr>
        <a:xfrm>
          <a:off x="0" y="0"/>
          <a:ext cx="0" cy="0"/>
          <a:chOff x="0" y="0"/>
          <a:chExt cx="0" cy="0"/>
        </a:xfrm>
      </p:grpSpPr>
      <p:pic>
        <p:nvPicPr>
          <p:cNvPr id="4" name="Picture 3" descr="white rectangle.png"/>
          <p:cNvPicPr>
            <a:picLocks noChangeAspect="1"/>
          </p:cNvPicPr>
          <p:nvPr/>
        </p:nvPicPr>
        <p:blipFill>
          <a:blip r:embed="rId7"/>
          <a:srcRect b="10453"/>
          <a:stretch>
            <a:fillRect/>
          </a:stretch>
        </p:blipFill>
        <p:spPr>
          <a:xfrm>
            <a:off x="0" y="1299706"/>
            <a:ext cx="9144000" cy="5558294"/>
          </a:xfrm>
          <a:prstGeom prst="rect">
            <a:avLst/>
          </a:prstGeom>
        </p:spPr>
      </p:pic>
      <p:sp>
        <p:nvSpPr>
          <p:cNvPr id="2" name="Title Placeholder 1"/>
          <p:cNvSpPr>
            <a:spLocks noGrp="1"/>
          </p:cNvSpPr>
          <p:nvPr>
            <p:ph type="title"/>
          </p:nvPr>
        </p:nvSpPr>
        <p:spPr>
          <a:xfrm>
            <a:off x="381000" y="230188"/>
            <a:ext cx="8382000" cy="664797"/>
          </a:xfrm>
          <a:prstGeom prst="rect">
            <a:avLst/>
          </a:prstGeom>
        </p:spPr>
        <p:txBody>
          <a:bodyPr vert="horz" wrap="square" lIns="0" tIns="0" rIns="0" bIns="0" rtlCol="0" anchor="t">
            <a:spAutoFit/>
          </a:bodyPr>
          <a:lstStyle/>
          <a:p>
            <a:r>
              <a:rPr lang="en-GB"/>
              <a:t>Click to edit Master title style</a:t>
            </a:r>
            <a:endParaRPr lang="en-US" dirty="0"/>
          </a:p>
        </p:txBody>
      </p:sp>
      <p:sp>
        <p:nvSpPr>
          <p:cNvPr id="3" name="Text Placeholder 2"/>
          <p:cNvSpPr>
            <a:spLocks noGrp="1"/>
          </p:cNvSpPr>
          <p:nvPr>
            <p:ph type="body" idx="1"/>
          </p:nvPr>
        </p:nvSpPr>
        <p:spPr>
          <a:xfrm>
            <a:off x="722312" y="1905000"/>
            <a:ext cx="8040688" cy="2108269"/>
          </a:xfrm>
          <a:prstGeom prst="rect">
            <a:avLst/>
          </a:prstGeom>
        </p:spPr>
        <p:txBody>
          <a:bodyPr vert="horz" wrap="square" lIns="0" tIns="0" rIns="0" bIns="0" rtlCol="0">
            <a:sp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394627685"/>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Lst>
  <p:transition>
    <p:fade/>
  </p:transition>
  <p:txStyles>
    <p:titleStyle>
      <a:lvl1pPr algn="l" defTabSz="914363" rtl="0" eaLnBrk="1" latinLnBrk="0" hangingPunct="1">
        <a:lnSpc>
          <a:spcPct val="90000"/>
        </a:lnSpc>
        <a:spcBef>
          <a:spcPct val="0"/>
        </a:spcBef>
        <a:buNone/>
        <a:defRPr lang="en-US" sz="4800" b="0" kern="1200" cap="none" spc="-125" dirty="0" smtClean="0">
          <a:ln w="3175">
            <a:noFill/>
          </a:ln>
          <a:gradFill>
            <a:gsLst>
              <a:gs pos="0">
                <a:srgbClr val="2E59B0"/>
              </a:gs>
              <a:gs pos="49000">
                <a:srgbClr val="161D32"/>
              </a:gs>
              <a:gs pos="100000">
                <a:srgbClr val="000000"/>
              </a:gs>
            </a:gsLst>
            <a:lin ang="5400000" scaled="0"/>
          </a:gradFill>
          <a:effectLst>
            <a:outerShdw blurRad="50800" dist="38100" dir="2700000" algn="tl" rotWithShape="0">
              <a:prstClr val="black">
                <a:alpha val="40000"/>
              </a:prstClr>
            </a:outerShdw>
          </a:effectLst>
          <a:latin typeface="+mj-lt"/>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3000" b="1" kern="1200">
          <a:solidFill>
            <a:schemeClr val="tx1"/>
          </a:solidFill>
          <a:latin typeface="Courier New" pitchFamily="49" charset="0"/>
          <a:ea typeface="+mn-ea"/>
          <a:cs typeface="Courier New" pitchFamily="49" charset="0"/>
        </a:defRPr>
      </a:lvl1pPr>
      <a:lvl2pPr marL="384954" indent="-7937" algn="l" defTabSz="914363" rtl="0" eaLnBrk="1" latinLnBrk="0" hangingPunct="1">
        <a:lnSpc>
          <a:spcPct val="90000"/>
        </a:lnSpc>
        <a:spcBef>
          <a:spcPct val="20000"/>
        </a:spcBef>
        <a:buFont typeface="Arial" pitchFamily="34" charset="0"/>
        <a:buNone/>
        <a:defRPr sz="2800" b="1" kern="1200">
          <a:solidFill>
            <a:schemeClr val="tx1"/>
          </a:solidFill>
          <a:latin typeface="Courier New" pitchFamily="49" charset="0"/>
          <a:ea typeface="+mn-ea"/>
          <a:cs typeface="Courier New" pitchFamily="49" charset="0"/>
        </a:defRPr>
      </a:lvl2pPr>
      <a:lvl3pPr marL="761970"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3pPr>
      <a:lvl4pPr marL="1094009"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4pPr>
      <a:lvl5pPr marL="1426047" indent="0"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pic>
        <p:nvPicPr>
          <p:cNvPr id="4" name="Picture 3" descr="white rectangle.png"/>
          <p:cNvPicPr>
            <a:picLocks noChangeAspect="1"/>
          </p:cNvPicPr>
          <p:nvPr/>
        </p:nvPicPr>
        <p:blipFill>
          <a:blip r:embed="rId4"/>
          <a:srcRect b="10453"/>
          <a:stretch>
            <a:fillRect/>
          </a:stretch>
        </p:blipFill>
        <p:spPr>
          <a:xfrm>
            <a:off x="0" y="1299706"/>
            <a:ext cx="9144000" cy="5558294"/>
          </a:xfrm>
          <a:prstGeom prst="rect">
            <a:avLst/>
          </a:prstGeom>
        </p:spPr>
      </p:pic>
      <p:sp>
        <p:nvSpPr>
          <p:cNvPr id="2" name="Title Placeholder 1"/>
          <p:cNvSpPr>
            <a:spLocks noGrp="1"/>
          </p:cNvSpPr>
          <p:nvPr>
            <p:ph type="title"/>
          </p:nvPr>
        </p:nvSpPr>
        <p:spPr>
          <a:xfrm>
            <a:off x="381000" y="230188"/>
            <a:ext cx="8382000" cy="664797"/>
          </a:xfrm>
          <a:prstGeom prst="rect">
            <a:avLst/>
          </a:prstGeom>
        </p:spPr>
        <p:txBody>
          <a:bodyPr vert="horz" wrap="square" lIns="0" tIns="0" rIns="0" bIns="0" rtlCol="0" anchor="t">
            <a:spAutoFit/>
          </a:bodyPr>
          <a:lstStyle/>
          <a:p>
            <a:r>
              <a:rPr lang="en-GB"/>
              <a:t>Click to edit Master title style</a:t>
            </a:r>
            <a:endParaRPr lang="en-US" dirty="0"/>
          </a:p>
        </p:txBody>
      </p:sp>
      <p:sp>
        <p:nvSpPr>
          <p:cNvPr id="3" name="Text Placeholder 2"/>
          <p:cNvSpPr>
            <a:spLocks noGrp="1"/>
          </p:cNvSpPr>
          <p:nvPr>
            <p:ph type="body" idx="1"/>
          </p:nvPr>
        </p:nvSpPr>
        <p:spPr>
          <a:xfrm>
            <a:off x="722312" y="1905000"/>
            <a:ext cx="8040688" cy="2108269"/>
          </a:xfrm>
          <a:prstGeom prst="rect">
            <a:avLst/>
          </a:prstGeom>
        </p:spPr>
        <p:txBody>
          <a:bodyPr vert="horz" wrap="square" lIns="0" tIns="0" rIns="0" bIns="0" rtlCol="0">
            <a:sp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1784133608"/>
      </p:ext>
    </p:extLst>
  </p:cSld>
  <p:clrMap bg1="lt1" tx1="dk1" bg2="lt2" tx2="dk2" accent1="accent1" accent2="accent2" accent3="accent3" accent4="accent4" accent5="accent5" accent6="accent6" hlink="hlink" folHlink="folHlink"/>
  <p:sldLayoutIdLst>
    <p:sldLayoutId id="2147483687" r:id="rId1"/>
  </p:sldLayoutIdLst>
  <p:transition>
    <p:fade/>
  </p:transition>
  <p:txStyles>
    <p:titleStyle>
      <a:lvl1pPr algn="l" defTabSz="914363" rtl="0" eaLnBrk="1" latinLnBrk="0" hangingPunct="1">
        <a:lnSpc>
          <a:spcPct val="90000"/>
        </a:lnSpc>
        <a:spcBef>
          <a:spcPct val="0"/>
        </a:spcBef>
        <a:buNone/>
        <a:defRPr lang="en-US" sz="4800" b="0" kern="1200" cap="none" spc="-125" dirty="0" smtClean="0">
          <a:ln w="3175">
            <a:noFill/>
          </a:ln>
          <a:gradFill>
            <a:gsLst>
              <a:gs pos="0">
                <a:srgbClr val="2E59B0"/>
              </a:gs>
              <a:gs pos="49000">
                <a:srgbClr val="161D32"/>
              </a:gs>
              <a:gs pos="100000">
                <a:srgbClr val="000000"/>
              </a:gs>
            </a:gsLst>
            <a:lin ang="5400000" scaled="0"/>
          </a:gradFill>
          <a:effectLst>
            <a:outerShdw blurRad="50800" dist="38100" dir="2700000" algn="tl" rotWithShape="0">
              <a:prstClr val="black">
                <a:alpha val="40000"/>
              </a:prstClr>
            </a:outerShdw>
          </a:effectLst>
          <a:latin typeface="+mj-lt"/>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3000" b="1" kern="1200">
          <a:solidFill>
            <a:schemeClr val="tx1"/>
          </a:solidFill>
          <a:latin typeface="Courier New" pitchFamily="49" charset="0"/>
          <a:ea typeface="+mn-ea"/>
          <a:cs typeface="Courier New" pitchFamily="49" charset="0"/>
        </a:defRPr>
      </a:lvl1pPr>
      <a:lvl2pPr marL="384954" indent="-7937" algn="l" defTabSz="914363" rtl="0" eaLnBrk="1" latinLnBrk="0" hangingPunct="1">
        <a:lnSpc>
          <a:spcPct val="90000"/>
        </a:lnSpc>
        <a:spcBef>
          <a:spcPct val="20000"/>
        </a:spcBef>
        <a:buFont typeface="Arial" pitchFamily="34" charset="0"/>
        <a:buNone/>
        <a:defRPr sz="2800" b="1" kern="1200">
          <a:solidFill>
            <a:schemeClr val="tx1"/>
          </a:solidFill>
          <a:latin typeface="Courier New" pitchFamily="49" charset="0"/>
          <a:ea typeface="+mn-ea"/>
          <a:cs typeface="Courier New" pitchFamily="49" charset="0"/>
        </a:defRPr>
      </a:lvl2pPr>
      <a:lvl3pPr marL="761970"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3pPr>
      <a:lvl4pPr marL="1094009"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4pPr>
      <a:lvl5pPr marL="1426047" indent="0"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pic>
        <p:nvPicPr>
          <p:cNvPr id="4" name="Picture 3" descr="white rectangle.png"/>
          <p:cNvPicPr>
            <a:picLocks noChangeAspect="1"/>
          </p:cNvPicPr>
          <p:nvPr/>
        </p:nvPicPr>
        <p:blipFill>
          <a:blip r:embed="rId4"/>
          <a:srcRect b="10453"/>
          <a:stretch>
            <a:fillRect/>
          </a:stretch>
        </p:blipFill>
        <p:spPr>
          <a:xfrm>
            <a:off x="0" y="1299706"/>
            <a:ext cx="9144000" cy="5558294"/>
          </a:xfrm>
          <a:prstGeom prst="rect">
            <a:avLst/>
          </a:prstGeom>
        </p:spPr>
      </p:pic>
      <p:sp>
        <p:nvSpPr>
          <p:cNvPr id="2" name="Title Placeholder 1"/>
          <p:cNvSpPr>
            <a:spLocks noGrp="1"/>
          </p:cNvSpPr>
          <p:nvPr>
            <p:ph type="title"/>
          </p:nvPr>
        </p:nvSpPr>
        <p:spPr>
          <a:xfrm>
            <a:off x="381000" y="230188"/>
            <a:ext cx="8382000" cy="664797"/>
          </a:xfrm>
          <a:prstGeom prst="rect">
            <a:avLst/>
          </a:prstGeom>
        </p:spPr>
        <p:txBody>
          <a:bodyPr vert="horz" wrap="square" lIns="0" tIns="0" rIns="0" bIns="0" rtlCol="0" anchor="t">
            <a:spAutoFit/>
          </a:bodyPr>
          <a:lstStyle/>
          <a:p>
            <a:r>
              <a:rPr lang="en-GB"/>
              <a:t>Click to edit Master title style</a:t>
            </a:r>
            <a:endParaRPr lang="en-US" dirty="0"/>
          </a:p>
        </p:txBody>
      </p:sp>
      <p:sp>
        <p:nvSpPr>
          <p:cNvPr id="3" name="Text Placeholder 2"/>
          <p:cNvSpPr>
            <a:spLocks noGrp="1"/>
          </p:cNvSpPr>
          <p:nvPr>
            <p:ph type="body" idx="1"/>
          </p:nvPr>
        </p:nvSpPr>
        <p:spPr>
          <a:xfrm>
            <a:off x="722312" y="1905000"/>
            <a:ext cx="8040688" cy="2108269"/>
          </a:xfrm>
          <a:prstGeom prst="rect">
            <a:avLst/>
          </a:prstGeom>
        </p:spPr>
        <p:txBody>
          <a:bodyPr vert="horz" wrap="square" lIns="0" tIns="0" rIns="0" bIns="0" rtlCol="0">
            <a:sp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221775904"/>
      </p:ext>
    </p:extLst>
  </p:cSld>
  <p:clrMap bg1="lt1" tx1="dk1" bg2="lt2" tx2="dk2" accent1="accent1" accent2="accent2" accent3="accent3" accent4="accent4" accent5="accent5" accent6="accent6" hlink="hlink" folHlink="folHlink"/>
  <p:sldLayoutIdLst>
    <p:sldLayoutId id="2147483689" r:id="rId1"/>
  </p:sldLayoutIdLst>
  <p:transition>
    <p:fade/>
  </p:transition>
  <p:txStyles>
    <p:titleStyle>
      <a:lvl1pPr algn="l" defTabSz="914363" rtl="0" eaLnBrk="1" latinLnBrk="0" hangingPunct="1">
        <a:lnSpc>
          <a:spcPct val="90000"/>
        </a:lnSpc>
        <a:spcBef>
          <a:spcPct val="0"/>
        </a:spcBef>
        <a:buNone/>
        <a:defRPr lang="en-US" sz="4800" b="0" kern="1200" cap="none" spc="-125" dirty="0" smtClean="0">
          <a:ln w="3175">
            <a:noFill/>
          </a:ln>
          <a:gradFill>
            <a:gsLst>
              <a:gs pos="0">
                <a:srgbClr val="2E59B0"/>
              </a:gs>
              <a:gs pos="49000">
                <a:srgbClr val="161D32"/>
              </a:gs>
              <a:gs pos="100000">
                <a:srgbClr val="000000"/>
              </a:gs>
            </a:gsLst>
            <a:lin ang="5400000" scaled="0"/>
          </a:gradFill>
          <a:effectLst>
            <a:outerShdw blurRad="50800" dist="38100" dir="2700000" algn="tl" rotWithShape="0">
              <a:prstClr val="black">
                <a:alpha val="40000"/>
              </a:prstClr>
            </a:outerShdw>
          </a:effectLst>
          <a:latin typeface="+mj-lt"/>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3000" b="1" kern="1200">
          <a:solidFill>
            <a:schemeClr val="tx1"/>
          </a:solidFill>
          <a:latin typeface="Courier New" pitchFamily="49" charset="0"/>
          <a:ea typeface="+mn-ea"/>
          <a:cs typeface="Courier New" pitchFamily="49" charset="0"/>
        </a:defRPr>
      </a:lvl1pPr>
      <a:lvl2pPr marL="384954" indent="-7937" algn="l" defTabSz="914363" rtl="0" eaLnBrk="1" latinLnBrk="0" hangingPunct="1">
        <a:lnSpc>
          <a:spcPct val="90000"/>
        </a:lnSpc>
        <a:spcBef>
          <a:spcPct val="20000"/>
        </a:spcBef>
        <a:buFont typeface="Arial" pitchFamily="34" charset="0"/>
        <a:buNone/>
        <a:defRPr sz="2800" b="1" kern="1200">
          <a:solidFill>
            <a:schemeClr val="tx1"/>
          </a:solidFill>
          <a:latin typeface="Courier New" pitchFamily="49" charset="0"/>
          <a:ea typeface="+mn-ea"/>
          <a:cs typeface="Courier New" pitchFamily="49" charset="0"/>
        </a:defRPr>
      </a:lvl2pPr>
      <a:lvl3pPr marL="761970"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3pPr>
      <a:lvl4pPr marL="1094009"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4pPr>
      <a:lvl5pPr marL="1426047" indent="0"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pic>
        <p:nvPicPr>
          <p:cNvPr id="4" name="Picture 3" descr="white rectangle.png"/>
          <p:cNvPicPr>
            <a:picLocks noChangeAspect="1"/>
          </p:cNvPicPr>
          <p:nvPr/>
        </p:nvPicPr>
        <p:blipFill>
          <a:blip r:embed="rId4"/>
          <a:srcRect b="10453"/>
          <a:stretch>
            <a:fillRect/>
          </a:stretch>
        </p:blipFill>
        <p:spPr>
          <a:xfrm>
            <a:off x="0" y="1299706"/>
            <a:ext cx="9144000" cy="5558294"/>
          </a:xfrm>
          <a:prstGeom prst="rect">
            <a:avLst/>
          </a:prstGeom>
        </p:spPr>
      </p:pic>
      <p:sp>
        <p:nvSpPr>
          <p:cNvPr id="2" name="Title Placeholder 1"/>
          <p:cNvSpPr>
            <a:spLocks noGrp="1"/>
          </p:cNvSpPr>
          <p:nvPr>
            <p:ph type="title"/>
          </p:nvPr>
        </p:nvSpPr>
        <p:spPr>
          <a:xfrm>
            <a:off x="381000" y="230188"/>
            <a:ext cx="8382000" cy="664797"/>
          </a:xfrm>
          <a:prstGeom prst="rect">
            <a:avLst/>
          </a:prstGeom>
        </p:spPr>
        <p:txBody>
          <a:bodyPr vert="horz" wrap="square" lIns="0" tIns="0" rIns="0" bIns="0" rtlCol="0" anchor="t">
            <a:spAutoFit/>
          </a:bodyPr>
          <a:lstStyle/>
          <a:p>
            <a:r>
              <a:rPr lang="en-GB"/>
              <a:t>Click to edit Master title style</a:t>
            </a:r>
            <a:endParaRPr lang="en-US" dirty="0"/>
          </a:p>
        </p:txBody>
      </p:sp>
      <p:sp>
        <p:nvSpPr>
          <p:cNvPr id="3" name="Text Placeholder 2"/>
          <p:cNvSpPr>
            <a:spLocks noGrp="1"/>
          </p:cNvSpPr>
          <p:nvPr>
            <p:ph type="body" idx="1"/>
          </p:nvPr>
        </p:nvSpPr>
        <p:spPr>
          <a:xfrm>
            <a:off x="722312" y="1905000"/>
            <a:ext cx="8040688" cy="2108269"/>
          </a:xfrm>
          <a:prstGeom prst="rect">
            <a:avLst/>
          </a:prstGeom>
        </p:spPr>
        <p:txBody>
          <a:bodyPr vert="horz" wrap="square" lIns="0" tIns="0" rIns="0" bIns="0" rtlCol="0">
            <a:sp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74119520"/>
      </p:ext>
    </p:extLst>
  </p:cSld>
  <p:clrMap bg1="lt1" tx1="dk1" bg2="lt2" tx2="dk2" accent1="accent1" accent2="accent2" accent3="accent3" accent4="accent4" accent5="accent5" accent6="accent6" hlink="hlink" folHlink="folHlink"/>
  <p:sldLayoutIdLst>
    <p:sldLayoutId id="2147483691" r:id="rId1"/>
  </p:sldLayoutIdLst>
  <p:transition>
    <p:fade/>
  </p:transition>
  <p:txStyles>
    <p:titleStyle>
      <a:lvl1pPr algn="l" defTabSz="914363" rtl="0" eaLnBrk="1" latinLnBrk="0" hangingPunct="1">
        <a:lnSpc>
          <a:spcPct val="90000"/>
        </a:lnSpc>
        <a:spcBef>
          <a:spcPct val="0"/>
        </a:spcBef>
        <a:buNone/>
        <a:defRPr lang="en-US" sz="4800" b="0" kern="1200" cap="none" spc="-125" dirty="0" smtClean="0">
          <a:ln w="3175">
            <a:noFill/>
          </a:ln>
          <a:gradFill>
            <a:gsLst>
              <a:gs pos="0">
                <a:srgbClr val="2E59B0"/>
              </a:gs>
              <a:gs pos="49000">
                <a:srgbClr val="161D32"/>
              </a:gs>
              <a:gs pos="100000">
                <a:srgbClr val="000000"/>
              </a:gs>
            </a:gsLst>
            <a:lin ang="5400000" scaled="0"/>
          </a:gradFill>
          <a:effectLst>
            <a:outerShdw blurRad="50800" dist="38100" dir="2700000" algn="tl" rotWithShape="0">
              <a:prstClr val="black">
                <a:alpha val="40000"/>
              </a:prstClr>
            </a:outerShdw>
          </a:effectLst>
          <a:latin typeface="+mj-lt"/>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3000" b="1" kern="1200">
          <a:solidFill>
            <a:schemeClr val="tx1"/>
          </a:solidFill>
          <a:latin typeface="Courier New" pitchFamily="49" charset="0"/>
          <a:ea typeface="+mn-ea"/>
          <a:cs typeface="Courier New" pitchFamily="49" charset="0"/>
        </a:defRPr>
      </a:lvl1pPr>
      <a:lvl2pPr marL="384954" indent="-7937" algn="l" defTabSz="914363" rtl="0" eaLnBrk="1" latinLnBrk="0" hangingPunct="1">
        <a:lnSpc>
          <a:spcPct val="90000"/>
        </a:lnSpc>
        <a:spcBef>
          <a:spcPct val="20000"/>
        </a:spcBef>
        <a:buFont typeface="Arial" pitchFamily="34" charset="0"/>
        <a:buNone/>
        <a:defRPr sz="2800" b="1" kern="1200">
          <a:solidFill>
            <a:schemeClr val="tx1"/>
          </a:solidFill>
          <a:latin typeface="Courier New" pitchFamily="49" charset="0"/>
          <a:ea typeface="+mn-ea"/>
          <a:cs typeface="Courier New" pitchFamily="49" charset="0"/>
        </a:defRPr>
      </a:lvl2pPr>
      <a:lvl3pPr marL="761970"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3pPr>
      <a:lvl4pPr marL="1094009"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4pPr>
      <a:lvl5pPr marL="1426047" indent="0"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6">
            <a:lum/>
          </a:blip>
          <a:srcRect/>
          <a:stretch>
            <a:fillRect l="-1000" r="-1000"/>
          </a:stretch>
        </a:blipFill>
        <a:effectLst/>
      </p:bgPr>
    </p:bg>
    <p:spTree>
      <p:nvGrpSpPr>
        <p:cNvPr id="1" name=""/>
        <p:cNvGrpSpPr/>
        <p:nvPr/>
      </p:nvGrpSpPr>
      <p:grpSpPr>
        <a:xfrm>
          <a:off x="0" y="0"/>
          <a:ext cx="0" cy="0"/>
          <a:chOff x="0" y="0"/>
          <a:chExt cx="0" cy="0"/>
        </a:xfrm>
      </p:grpSpPr>
      <p:pic>
        <p:nvPicPr>
          <p:cNvPr id="4" name="Picture 3" descr="white rectangle.png"/>
          <p:cNvPicPr>
            <a:picLocks noChangeAspect="1"/>
          </p:cNvPicPr>
          <p:nvPr/>
        </p:nvPicPr>
        <p:blipFill>
          <a:blip r:embed="rId7"/>
          <a:srcRect b="10453"/>
          <a:stretch>
            <a:fillRect/>
          </a:stretch>
        </p:blipFill>
        <p:spPr>
          <a:xfrm>
            <a:off x="0" y="1299706"/>
            <a:ext cx="9144000" cy="5558294"/>
          </a:xfrm>
          <a:prstGeom prst="rect">
            <a:avLst/>
          </a:prstGeom>
        </p:spPr>
      </p:pic>
      <p:sp>
        <p:nvSpPr>
          <p:cNvPr id="2" name="Title Placeholder 1"/>
          <p:cNvSpPr>
            <a:spLocks noGrp="1"/>
          </p:cNvSpPr>
          <p:nvPr>
            <p:ph type="title"/>
          </p:nvPr>
        </p:nvSpPr>
        <p:spPr>
          <a:xfrm>
            <a:off x="381000" y="230188"/>
            <a:ext cx="8382000" cy="664797"/>
          </a:xfrm>
          <a:prstGeom prst="rect">
            <a:avLst/>
          </a:prstGeom>
        </p:spPr>
        <p:txBody>
          <a:bodyPr vert="horz" wrap="square" lIns="0" tIns="0" rIns="0" bIns="0" rtlCol="0" anchor="t">
            <a:spAutoFit/>
          </a:bodyPr>
          <a:lstStyle/>
          <a:p>
            <a:r>
              <a:rPr lang="en-GB"/>
              <a:t>Click to edit Master title style</a:t>
            </a:r>
            <a:endParaRPr lang="en-US" dirty="0"/>
          </a:p>
        </p:txBody>
      </p:sp>
      <p:sp>
        <p:nvSpPr>
          <p:cNvPr id="3" name="Text Placeholder 2"/>
          <p:cNvSpPr>
            <a:spLocks noGrp="1"/>
          </p:cNvSpPr>
          <p:nvPr>
            <p:ph type="body" idx="1"/>
          </p:nvPr>
        </p:nvSpPr>
        <p:spPr>
          <a:xfrm>
            <a:off x="722312" y="1905000"/>
            <a:ext cx="8040688" cy="2108269"/>
          </a:xfrm>
          <a:prstGeom prst="rect">
            <a:avLst/>
          </a:prstGeom>
        </p:spPr>
        <p:txBody>
          <a:bodyPr vert="horz" wrap="square" lIns="0" tIns="0" rIns="0" bIns="0" rtlCol="0">
            <a:sp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1831592069"/>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Lst>
  <p:transition>
    <p:fade/>
  </p:transition>
  <p:txStyles>
    <p:titleStyle>
      <a:lvl1pPr algn="l" defTabSz="914363" rtl="0" eaLnBrk="1" latinLnBrk="0" hangingPunct="1">
        <a:lnSpc>
          <a:spcPct val="90000"/>
        </a:lnSpc>
        <a:spcBef>
          <a:spcPct val="0"/>
        </a:spcBef>
        <a:buNone/>
        <a:defRPr lang="en-US" sz="4800" b="0" kern="1200" cap="none" spc="-125" dirty="0" smtClean="0">
          <a:ln w="3175">
            <a:noFill/>
          </a:ln>
          <a:gradFill>
            <a:gsLst>
              <a:gs pos="0">
                <a:srgbClr val="2E59B0"/>
              </a:gs>
              <a:gs pos="49000">
                <a:srgbClr val="161D32"/>
              </a:gs>
              <a:gs pos="100000">
                <a:srgbClr val="000000"/>
              </a:gs>
            </a:gsLst>
            <a:lin ang="5400000" scaled="0"/>
          </a:gradFill>
          <a:effectLst>
            <a:outerShdw blurRad="50800" dist="38100" dir="2700000" algn="tl" rotWithShape="0">
              <a:prstClr val="black">
                <a:alpha val="40000"/>
              </a:prstClr>
            </a:outerShdw>
          </a:effectLst>
          <a:latin typeface="+mj-lt"/>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3000" b="1" kern="1200">
          <a:solidFill>
            <a:schemeClr val="tx1"/>
          </a:solidFill>
          <a:latin typeface="Courier New" pitchFamily="49" charset="0"/>
          <a:ea typeface="+mn-ea"/>
          <a:cs typeface="Courier New" pitchFamily="49" charset="0"/>
        </a:defRPr>
      </a:lvl1pPr>
      <a:lvl2pPr marL="384954" indent="-7937" algn="l" defTabSz="914363" rtl="0" eaLnBrk="1" latinLnBrk="0" hangingPunct="1">
        <a:lnSpc>
          <a:spcPct val="90000"/>
        </a:lnSpc>
        <a:spcBef>
          <a:spcPct val="20000"/>
        </a:spcBef>
        <a:buFont typeface="Arial" pitchFamily="34" charset="0"/>
        <a:buNone/>
        <a:defRPr sz="2800" b="1" kern="1200">
          <a:solidFill>
            <a:schemeClr val="tx1"/>
          </a:solidFill>
          <a:latin typeface="Courier New" pitchFamily="49" charset="0"/>
          <a:ea typeface="+mn-ea"/>
          <a:cs typeface="Courier New" pitchFamily="49" charset="0"/>
        </a:defRPr>
      </a:lvl2pPr>
      <a:lvl3pPr marL="761970"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3pPr>
      <a:lvl4pPr marL="1094009"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4pPr>
      <a:lvl5pPr marL="1426047" indent="0"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b.villarini@westminster.ac.uk"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GB" dirty="0"/>
              <a:t>5COSC019W – Object Oriented Programming</a:t>
            </a:r>
            <a:br>
              <a:rPr lang="en-GB" dirty="0"/>
            </a:br>
            <a:r>
              <a:rPr lang="en-GB" dirty="0"/>
              <a:t>Week 1</a:t>
            </a:r>
            <a:endParaRPr lang="en-US" dirty="0"/>
          </a:p>
        </p:txBody>
      </p:sp>
      <p:sp>
        <p:nvSpPr>
          <p:cNvPr id="3" name="Subtitle 2"/>
          <p:cNvSpPr>
            <a:spLocks noGrp="1"/>
          </p:cNvSpPr>
          <p:nvPr>
            <p:ph type="subTitle" idx="1"/>
          </p:nvPr>
        </p:nvSpPr>
        <p:spPr/>
        <p:txBody>
          <a:bodyPr/>
          <a:lstStyle/>
          <a:p>
            <a:pPr algn="ctr"/>
            <a:r>
              <a:rPr lang="en-US" dirty="0"/>
              <a:t>Dr. Barbara </a:t>
            </a:r>
            <a:r>
              <a:rPr lang="en-US" dirty="0" err="1"/>
              <a:t>Villarini</a:t>
            </a:r>
            <a:endParaRPr lang="en-US" dirty="0"/>
          </a:p>
          <a:p>
            <a:pPr algn="ctr"/>
            <a:r>
              <a:rPr lang="en-US" sz="2000" dirty="0">
                <a:solidFill>
                  <a:schemeClr val="bg1">
                    <a:lumMod val="50000"/>
                  </a:schemeClr>
                </a:solidFill>
                <a:hlinkClick r:id="rId3"/>
              </a:rPr>
              <a:t>b.villarini@westminster.ac.uk</a:t>
            </a:r>
            <a:endParaRPr lang="en-US" sz="2000" dirty="0">
              <a:solidFill>
                <a:schemeClr val="bg1">
                  <a:lumMod val="50000"/>
                </a:schemeClr>
              </a:solidFill>
            </a:endParaRPr>
          </a:p>
          <a:p>
            <a:pPr algn="ctr"/>
            <a:endParaRPr lang="en-US" sz="2000" dirty="0">
              <a:solidFill>
                <a:schemeClr val="bg1">
                  <a:lumMod val="50000"/>
                </a:schemeClr>
              </a:solidFill>
            </a:endParaRPr>
          </a:p>
          <a:p>
            <a:pPr algn="ctr"/>
            <a:endParaRPr lang="en-US" sz="2000" dirty="0">
              <a:solidFill>
                <a:schemeClr val="bg1">
                  <a:lumMod val="50000"/>
                </a:schemeClr>
              </a:solidFill>
            </a:endParaRPr>
          </a:p>
        </p:txBody>
      </p:sp>
    </p:spTree>
    <p:extLst>
      <p:ext uri="{BB962C8B-B14F-4D97-AF65-F5344CB8AC3E}">
        <p14:creationId xmlns:p14="http://schemas.microsoft.com/office/powerpoint/2010/main" val="10294189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 Why programming is important?</a:t>
            </a:r>
          </a:p>
        </p:txBody>
      </p:sp>
      <p:sp>
        <p:nvSpPr>
          <p:cNvPr id="3" name="Content Placeholder 2"/>
          <p:cNvSpPr>
            <a:spLocks noGrp="1"/>
          </p:cNvSpPr>
          <p:nvPr>
            <p:ph idx="1"/>
          </p:nvPr>
        </p:nvSpPr>
        <p:spPr/>
        <p:txBody>
          <a:bodyPr/>
          <a:lstStyle/>
          <a:p>
            <a:r>
              <a:rPr lang="en-US" dirty="0"/>
              <a:t>Even if you will not become a professional programmer, learning programming is a valuable life skill. It involves: </a:t>
            </a:r>
          </a:p>
          <a:p>
            <a:pPr>
              <a:buFont typeface="Wingdings" charset="2"/>
              <a:buChar char="Ø"/>
            </a:pPr>
            <a:r>
              <a:rPr lang="en-US" dirty="0"/>
              <a:t>creativity: programming involves problem solving skills... </a:t>
            </a:r>
            <a:endParaRPr lang="en-US" dirty="0">
              <a:latin typeface="Wingdings"/>
            </a:endParaRPr>
          </a:p>
          <a:p>
            <a:pPr>
              <a:buFont typeface="Wingdings" charset="2"/>
              <a:buChar char="Ø"/>
            </a:pPr>
            <a:r>
              <a:rPr lang="en-US" dirty="0"/>
              <a:t>systematic thinking: programming teaches you to reason logically and consequently…</a:t>
            </a:r>
          </a:p>
          <a:p>
            <a:pPr>
              <a:buFont typeface="Wingdings" charset="2"/>
              <a:buChar char="Ø"/>
            </a:pPr>
            <a:r>
              <a:rPr lang="en-US" dirty="0"/>
              <a:t>collaborative work: coding within a team... </a:t>
            </a:r>
          </a:p>
          <a:p>
            <a:endParaRPr lang="en-US" dirty="0"/>
          </a:p>
        </p:txBody>
      </p:sp>
    </p:spTree>
    <p:extLst>
      <p:ext uri="{BB962C8B-B14F-4D97-AF65-F5344CB8AC3E}">
        <p14:creationId xmlns:p14="http://schemas.microsoft.com/office/powerpoint/2010/main" val="23035563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p:cNvSpPr>
            <a:spLocks noGrp="1"/>
          </p:cNvSpPr>
          <p:nvPr>
            <p:ph type="title"/>
          </p:nvPr>
        </p:nvSpPr>
        <p:spPr>
          <a:xfrm>
            <a:off x="179943" y="763477"/>
            <a:ext cx="8229600" cy="990600"/>
          </a:xfrm>
        </p:spPr>
        <p:txBody>
          <a:bodyPr>
            <a:normAutofit/>
          </a:bodyPr>
          <a:lstStyle/>
          <a:p>
            <a:r>
              <a:rPr lang="en-US" dirty="0"/>
              <a:t>Object Orientation Programming</a:t>
            </a:r>
          </a:p>
        </p:txBody>
      </p:sp>
      <p:pic>
        <p:nvPicPr>
          <p:cNvPr id="23" name="Picture 22">
            <a:extLs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1473763" y="1322834"/>
            <a:ext cx="6184194" cy="7111824"/>
          </a:xfrm>
          <a:prstGeom prst="rect">
            <a:avLst/>
          </a:prstGeom>
        </p:spPr>
      </p:pic>
      <p:grpSp>
        <p:nvGrpSpPr>
          <p:cNvPr id="24" name="Group 23"/>
          <p:cNvGrpSpPr/>
          <p:nvPr/>
        </p:nvGrpSpPr>
        <p:grpSpPr>
          <a:xfrm>
            <a:off x="3383932" y="1536403"/>
            <a:ext cx="1846166" cy="2616101"/>
            <a:chOff x="3412869" y="1518412"/>
            <a:chExt cx="1846166" cy="2616101"/>
          </a:xfrm>
          <a:solidFill>
            <a:schemeClr val="tx1">
              <a:lumMod val="25000"/>
              <a:lumOff val="75000"/>
            </a:schemeClr>
          </a:solidFill>
        </p:grpSpPr>
        <p:sp>
          <p:nvSpPr>
            <p:cNvPr id="25" name="TextBox 24"/>
            <p:cNvSpPr txBox="1"/>
            <p:nvPr/>
          </p:nvSpPr>
          <p:spPr>
            <a:xfrm>
              <a:off x="3412869" y="1518412"/>
              <a:ext cx="1846166" cy="2616101"/>
            </a:xfrm>
            <a:prstGeom prst="rect">
              <a:avLst/>
            </a:prstGeom>
            <a:grpFill/>
          </p:spPr>
          <p:style>
            <a:lnRef idx="1">
              <a:schemeClr val="dk1"/>
            </a:lnRef>
            <a:fillRef idx="2">
              <a:schemeClr val="dk1"/>
            </a:fillRef>
            <a:effectRef idx="1">
              <a:schemeClr val="dk1"/>
            </a:effectRef>
            <a:fontRef idx="minor">
              <a:schemeClr val="dk1"/>
            </a:fontRef>
          </p:style>
          <p:txBody>
            <a:bodyPr wrap="none" rtlCol="0">
              <a:spAutoFit/>
            </a:bodyPr>
            <a:lstStyle/>
            <a:p>
              <a:r>
                <a:rPr lang="en-US" b="1" dirty="0"/>
                <a:t>Object 1</a:t>
              </a:r>
            </a:p>
            <a:p>
              <a:endParaRPr lang="en-US" dirty="0"/>
            </a:p>
            <a:p>
              <a:r>
                <a:rPr lang="en-US" b="1" dirty="0"/>
                <a:t>Data</a:t>
              </a:r>
            </a:p>
            <a:p>
              <a:r>
                <a:rPr lang="en-US" sz="1400" dirty="0"/>
                <a:t>String name = “Ben”;</a:t>
              </a:r>
            </a:p>
            <a:p>
              <a:r>
                <a:rPr lang="en-US" sz="1400" dirty="0" err="1"/>
                <a:t>int</a:t>
              </a:r>
              <a:r>
                <a:rPr lang="en-US" sz="1400" dirty="0"/>
                <a:t> age = 20;</a:t>
              </a:r>
            </a:p>
            <a:p>
              <a:endParaRPr lang="en-US" dirty="0"/>
            </a:p>
            <a:p>
              <a:r>
                <a:rPr lang="en-US" b="1" dirty="0"/>
                <a:t>Logic</a:t>
              </a:r>
            </a:p>
            <a:p>
              <a:r>
                <a:rPr lang="en-US" sz="1400" dirty="0"/>
                <a:t>Print name;</a:t>
              </a:r>
            </a:p>
            <a:p>
              <a:r>
                <a:rPr lang="en-US" sz="1400" dirty="0"/>
                <a:t>Print age;</a:t>
              </a:r>
            </a:p>
            <a:p>
              <a:endParaRPr lang="en-US" dirty="0"/>
            </a:p>
          </p:txBody>
        </p:sp>
        <p:cxnSp>
          <p:nvCxnSpPr>
            <p:cNvPr id="26" name="Straight Connector 25"/>
            <p:cNvCxnSpPr/>
            <p:nvPr/>
          </p:nvCxnSpPr>
          <p:spPr>
            <a:xfrm>
              <a:off x="3412869" y="2038861"/>
              <a:ext cx="1846166" cy="18958"/>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a:off x="3412869" y="3036513"/>
              <a:ext cx="1846166" cy="18958"/>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28" name="Group 27"/>
          <p:cNvGrpSpPr/>
          <p:nvPr/>
        </p:nvGrpSpPr>
        <p:grpSpPr>
          <a:xfrm>
            <a:off x="6479658" y="3839544"/>
            <a:ext cx="2240567" cy="2400657"/>
            <a:chOff x="6024709" y="3839544"/>
            <a:chExt cx="2240567" cy="2400657"/>
          </a:xfrm>
        </p:grpSpPr>
        <p:sp>
          <p:nvSpPr>
            <p:cNvPr id="29" name="TextBox 28"/>
            <p:cNvSpPr txBox="1"/>
            <p:nvPr/>
          </p:nvSpPr>
          <p:spPr>
            <a:xfrm>
              <a:off x="6024709" y="3839544"/>
              <a:ext cx="2240567" cy="2400657"/>
            </a:xfrm>
            <a:prstGeom prst="rect">
              <a:avLst/>
            </a:prstGeom>
            <a:solidFill>
              <a:schemeClr val="bg2">
                <a:lumMod val="75000"/>
              </a:schemeClr>
            </a:solidFill>
          </p:spPr>
          <p:style>
            <a:lnRef idx="1">
              <a:schemeClr val="dk1"/>
            </a:lnRef>
            <a:fillRef idx="2">
              <a:schemeClr val="dk1"/>
            </a:fillRef>
            <a:effectRef idx="1">
              <a:schemeClr val="dk1"/>
            </a:effectRef>
            <a:fontRef idx="minor">
              <a:schemeClr val="dk1"/>
            </a:fontRef>
          </p:style>
          <p:txBody>
            <a:bodyPr wrap="none" rtlCol="0">
              <a:spAutoFit/>
            </a:bodyPr>
            <a:lstStyle/>
            <a:p>
              <a:r>
                <a:rPr lang="en-US" b="1" dirty="0"/>
                <a:t>Object 3</a:t>
              </a:r>
            </a:p>
            <a:p>
              <a:endParaRPr lang="en-US" dirty="0"/>
            </a:p>
            <a:p>
              <a:r>
                <a:rPr lang="en-US" b="1" dirty="0"/>
                <a:t>Data</a:t>
              </a:r>
            </a:p>
            <a:p>
              <a:r>
                <a:rPr lang="en-US" sz="1400" dirty="0"/>
                <a:t>String var3;</a:t>
              </a:r>
            </a:p>
            <a:p>
              <a:r>
                <a:rPr lang="en-US" sz="1400" dirty="0"/>
                <a:t>String var4;</a:t>
              </a:r>
            </a:p>
            <a:p>
              <a:endParaRPr lang="en-US" dirty="0"/>
            </a:p>
            <a:p>
              <a:r>
                <a:rPr lang="en-US" b="1" dirty="0"/>
                <a:t>Logic</a:t>
              </a:r>
            </a:p>
            <a:p>
              <a:r>
                <a:rPr lang="en-US" sz="1400" dirty="0"/>
                <a:t>Print String concatenation</a:t>
              </a:r>
            </a:p>
            <a:p>
              <a:endParaRPr lang="en-US" dirty="0"/>
            </a:p>
          </p:txBody>
        </p:sp>
        <p:cxnSp>
          <p:nvCxnSpPr>
            <p:cNvPr id="30" name="Straight Connector 29"/>
            <p:cNvCxnSpPr/>
            <p:nvPr/>
          </p:nvCxnSpPr>
          <p:spPr>
            <a:xfrm>
              <a:off x="6024709" y="4351406"/>
              <a:ext cx="2240567"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6024709" y="5375865"/>
              <a:ext cx="2207142" cy="0"/>
            </a:xfrm>
            <a:prstGeom prst="line">
              <a:avLst/>
            </a:prstGeom>
          </p:spPr>
          <p:style>
            <a:lnRef idx="2">
              <a:schemeClr val="accent1"/>
            </a:lnRef>
            <a:fillRef idx="0">
              <a:schemeClr val="accent1"/>
            </a:fillRef>
            <a:effectRef idx="1">
              <a:schemeClr val="accent1"/>
            </a:effectRef>
            <a:fontRef idx="minor">
              <a:schemeClr val="tx1"/>
            </a:fontRef>
          </p:style>
        </p:cxnSp>
      </p:grpSp>
      <p:grpSp>
        <p:nvGrpSpPr>
          <p:cNvPr id="32" name="Group 31"/>
          <p:cNvGrpSpPr/>
          <p:nvPr/>
        </p:nvGrpSpPr>
        <p:grpSpPr>
          <a:xfrm>
            <a:off x="399941" y="3687144"/>
            <a:ext cx="1725678" cy="2462213"/>
            <a:chOff x="644512" y="3687144"/>
            <a:chExt cx="1725678" cy="2462213"/>
          </a:xfrm>
        </p:grpSpPr>
        <p:sp>
          <p:nvSpPr>
            <p:cNvPr id="33" name="TextBox 32"/>
            <p:cNvSpPr txBox="1"/>
            <p:nvPr/>
          </p:nvSpPr>
          <p:spPr>
            <a:xfrm>
              <a:off x="644512" y="3687144"/>
              <a:ext cx="1725678" cy="2462213"/>
            </a:xfrm>
            <a:prstGeom prst="rect">
              <a:avLst/>
            </a:prstGeom>
            <a:solidFill>
              <a:schemeClr val="tx2">
                <a:lumMod val="40000"/>
                <a:lumOff val="60000"/>
              </a:schemeClr>
            </a:solidFill>
          </p:spPr>
          <p:style>
            <a:lnRef idx="1">
              <a:schemeClr val="accent5"/>
            </a:lnRef>
            <a:fillRef idx="2">
              <a:schemeClr val="accent5"/>
            </a:fillRef>
            <a:effectRef idx="1">
              <a:schemeClr val="accent5"/>
            </a:effectRef>
            <a:fontRef idx="minor">
              <a:schemeClr val="dk1"/>
            </a:fontRef>
          </p:style>
          <p:txBody>
            <a:bodyPr wrap="none" rtlCol="0">
              <a:spAutoFit/>
            </a:bodyPr>
            <a:lstStyle/>
            <a:p>
              <a:r>
                <a:rPr lang="en-US" b="1" dirty="0"/>
                <a:t>Object 2</a:t>
              </a:r>
            </a:p>
            <a:p>
              <a:endParaRPr lang="en-US" dirty="0"/>
            </a:p>
            <a:p>
              <a:r>
                <a:rPr lang="en-US" b="1" dirty="0"/>
                <a:t>Data</a:t>
              </a:r>
            </a:p>
            <a:p>
              <a:r>
                <a:rPr lang="en-US" sz="1400" dirty="0" err="1"/>
                <a:t>int</a:t>
              </a:r>
              <a:r>
                <a:rPr lang="en-US" sz="1400" dirty="0"/>
                <a:t> var1 ;</a:t>
              </a:r>
            </a:p>
            <a:p>
              <a:r>
                <a:rPr lang="en-US" sz="1400" dirty="0" err="1"/>
                <a:t>int</a:t>
              </a:r>
              <a:r>
                <a:rPr lang="en-US" sz="1400" dirty="0"/>
                <a:t> var2;</a:t>
              </a:r>
            </a:p>
            <a:p>
              <a:endParaRPr lang="en-US" dirty="0"/>
            </a:p>
            <a:p>
              <a:r>
                <a:rPr lang="en-US" b="1" dirty="0"/>
                <a:t>Logic</a:t>
              </a:r>
            </a:p>
            <a:p>
              <a:r>
                <a:rPr lang="en-US" sz="1400" dirty="0"/>
                <a:t>Sum = var1 + var2</a:t>
              </a:r>
              <a:r>
                <a:rPr lang="en-US" dirty="0"/>
                <a:t>;</a:t>
              </a:r>
            </a:p>
            <a:p>
              <a:endParaRPr lang="en-US" dirty="0"/>
            </a:p>
          </p:txBody>
        </p:sp>
        <p:cxnSp>
          <p:nvCxnSpPr>
            <p:cNvPr id="34" name="Straight Connector 33"/>
            <p:cNvCxnSpPr/>
            <p:nvPr/>
          </p:nvCxnSpPr>
          <p:spPr>
            <a:xfrm>
              <a:off x="644512" y="4152504"/>
              <a:ext cx="1725678"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644512" y="5195921"/>
              <a:ext cx="1725678" cy="0"/>
            </a:xfrm>
            <a:prstGeom prst="line">
              <a:avLst/>
            </a:prstGeom>
          </p:spPr>
          <p:style>
            <a:lnRef idx="2">
              <a:schemeClr val="accent1"/>
            </a:lnRef>
            <a:fillRef idx="0">
              <a:schemeClr val="accent1"/>
            </a:fillRef>
            <a:effectRef idx="1">
              <a:schemeClr val="accent1"/>
            </a:effectRef>
            <a:fontRef idx="minor">
              <a:schemeClr val="tx1"/>
            </a:fontRef>
          </p:style>
        </p:cxnSp>
      </p:grpSp>
      <p:cxnSp>
        <p:nvCxnSpPr>
          <p:cNvPr id="36" name="Straight Arrow Connector 35"/>
          <p:cNvCxnSpPr/>
          <p:nvPr/>
        </p:nvCxnSpPr>
        <p:spPr>
          <a:xfrm flipH="1">
            <a:off x="1473764" y="2038861"/>
            <a:ext cx="1672966" cy="1392509"/>
          </a:xfrm>
          <a:prstGeom prst="straightConnector1">
            <a:avLst/>
          </a:prstGeom>
          <a:ln w="57150" cmpd="sng">
            <a:solidFill>
              <a:srgbClr val="D2533C"/>
            </a:solidFill>
            <a:tailEnd type="arrow"/>
          </a:ln>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p:nvPr/>
        </p:nvCxnSpPr>
        <p:spPr>
          <a:xfrm>
            <a:off x="2426394" y="4910082"/>
            <a:ext cx="3772285" cy="0"/>
          </a:xfrm>
          <a:prstGeom prst="straightConnector1">
            <a:avLst/>
          </a:prstGeom>
          <a:ln w="57150" cmpd="sng">
            <a:solidFill>
              <a:srgbClr val="D2533C"/>
            </a:solidFill>
            <a:tailEnd type="arrow"/>
          </a:ln>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p:nvPr/>
        </p:nvCxnSpPr>
        <p:spPr>
          <a:xfrm flipH="1" flipV="1">
            <a:off x="5705818" y="2038861"/>
            <a:ext cx="1800840" cy="1544909"/>
          </a:xfrm>
          <a:prstGeom prst="straightConnector1">
            <a:avLst/>
          </a:prstGeom>
          <a:ln w="57150" cmpd="sng">
            <a:solidFill>
              <a:srgbClr val="D2533C"/>
            </a:solidFill>
            <a:tailEnd type="arrow"/>
          </a:ln>
        </p:spPr>
        <p:style>
          <a:lnRef idx="2">
            <a:schemeClr val="accent1"/>
          </a:lnRef>
          <a:fillRef idx="0">
            <a:schemeClr val="accent1"/>
          </a:fillRef>
          <a:effectRef idx="1">
            <a:schemeClr val="accent1"/>
          </a:effectRef>
          <a:fontRef idx="minor">
            <a:schemeClr val="tx1"/>
          </a:fontRef>
        </p:style>
      </p:cxnSp>
      <p:sp>
        <p:nvSpPr>
          <p:cNvPr id="39" name="TextBox 38"/>
          <p:cNvSpPr txBox="1"/>
          <p:nvPr/>
        </p:nvSpPr>
        <p:spPr>
          <a:xfrm rot="19549752">
            <a:off x="927102" y="2922050"/>
            <a:ext cx="7094058" cy="1323439"/>
          </a:xfrm>
          <a:prstGeom prst="rect">
            <a:avLst/>
          </a:prstGeom>
          <a:noFill/>
        </p:spPr>
        <p:txBody>
          <a:bodyPr wrap="square" rtlCol="0">
            <a:spAutoFit/>
          </a:bodyPr>
          <a:lstStyle/>
          <a:p>
            <a:r>
              <a:rPr lang="en-US" sz="80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Procedural </a:t>
            </a:r>
          </a:p>
        </p:txBody>
      </p:sp>
    </p:spTree>
    <p:extLst>
      <p:ext uri="{BB962C8B-B14F-4D97-AF65-F5344CB8AC3E}">
        <p14:creationId xmlns:p14="http://schemas.microsoft.com/office/powerpoint/2010/main" val="365203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 presetClass="exit" presetSubtype="10" fill="hold" nodeType="clickEffect">
                                  <p:stCondLst>
                                    <p:cond delay="0"/>
                                  </p:stCondLst>
                                  <p:childTnLst>
                                    <p:animEffect transition="out" filter="blinds(horizontal)">
                                      <p:cBhvr>
                                        <p:cTn id="14" dur="500"/>
                                        <p:tgtEl>
                                          <p:spTgt spid="23"/>
                                        </p:tgtEl>
                                      </p:cBhvr>
                                    </p:animEffect>
                                    <p:set>
                                      <p:cBhvr>
                                        <p:cTn id="15" dur="1" fill="hold">
                                          <p:stCondLst>
                                            <p:cond delay="499"/>
                                          </p:stCondLst>
                                        </p:cTn>
                                        <p:tgtEl>
                                          <p:spTgt spid="23"/>
                                        </p:tgtEl>
                                        <p:attrNameLst>
                                          <p:attrName>style.visibility</p:attrName>
                                        </p:attrNameLst>
                                      </p:cBhvr>
                                      <p:to>
                                        <p:strVal val="hidden"/>
                                      </p:to>
                                    </p:set>
                                  </p:childTnLst>
                                </p:cTn>
                              </p:par>
                              <p:par>
                                <p:cTn id="16" presetID="1" presetClass="exit" presetSubtype="0" fill="hold" grpId="1" nodeType="withEffect">
                                  <p:stCondLst>
                                    <p:cond delay="0"/>
                                  </p:stCondLst>
                                  <p:childTnLst>
                                    <p:set>
                                      <p:cBhvr>
                                        <p:cTn id="17" dur="1" fill="hold">
                                          <p:stCondLst>
                                            <p:cond delay="0"/>
                                          </p:stCondLst>
                                        </p:cTn>
                                        <p:tgtEl>
                                          <p:spTgt spid="39"/>
                                        </p:tgtEl>
                                        <p:attrNameLst>
                                          <p:attrName>style.visibility</p:attrName>
                                        </p:attrNameLst>
                                      </p:cBhvr>
                                      <p:to>
                                        <p:strVal val="hidden"/>
                                      </p:to>
                                    </p:set>
                                  </p:childTnLst>
                                </p:cTn>
                              </p:par>
                              <p:par>
                                <p:cTn id="18" presetID="1" presetClass="entr" presetSubtype="0" fill="hold" nodeType="withEffect">
                                  <p:stCondLst>
                                    <p:cond delay="0"/>
                                  </p:stCondLst>
                                  <p:childTnLst>
                                    <p:set>
                                      <p:cBhvr>
                                        <p:cTn id="19" dur="1" fill="hold">
                                          <p:stCondLst>
                                            <p:cond delay="0"/>
                                          </p:stCondLst>
                                        </p:cTn>
                                        <p:tgtEl>
                                          <p:spTgt spid="32"/>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24"/>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28"/>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36"/>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xit" presetSubtype="0" fill="hold" nodeType="clickEffect">
                                  <p:stCondLst>
                                    <p:cond delay="0"/>
                                  </p:stCondLst>
                                  <p:childTnLst>
                                    <p:set>
                                      <p:cBhvr>
                                        <p:cTn id="31" dur="1" fill="hold">
                                          <p:stCondLst>
                                            <p:cond delay="0"/>
                                          </p:stCondLst>
                                        </p:cTn>
                                        <p:tgtEl>
                                          <p:spTgt spid="36"/>
                                        </p:tgtEl>
                                        <p:attrNameLst>
                                          <p:attrName>style.visibility</p:attrName>
                                        </p:attrNameLst>
                                      </p:cBhvr>
                                      <p:to>
                                        <p:strVal val="hidden"/>
                                      </p:to>
                                    </p:set>
                                  </p:childTnLst>
                                </p:cTn>
                              </p:par>
                              <p:par>
                                <p:cTn id="32" presetID="1" presetClass="entr" presetSubtype="0" fill="hold" nodeType="withEffect">
                                  <p:stCondLst>
                                    <p:cond delay="0"/>
                                  </p:stCondLst>
                                  <p:childTnLst>
                                    <p:set>
                                      <p:cBhvr>
                                        <p:cTn id="33" dur="1" fill="hold">
                                          <p:stCondLst>
                                            <p:cond delay="0"/>
                                          </p:stCondLst>
                                        </p:cTn>
                                        <p:tgtEl>
                                          <p:spTgt spid="37"/>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nodeType="clickEffect">
                                  <p:stCondLst>
                                    <p:cond delay="0"/>
                                  </p:stCondLst>
                                  <p:childTnLst>
                                    <p:set>
                                      <p:cBhvr>
                                        <p:cTn id="37" dur="1" fill="hold">
                                          <p:stCondLst>
                                            <p:cond delay="0"/>
                                          </p:stCondLst>
                                        </p:cTn>
                                        <p:tgtEl>
                                          <p:spTgt spid="37"/>
                                        </p:tgtEl>
                                        <p:attrNameLst>
                                          <p:attrName>style.visibility</p:attrName>
                                        </p:attrNameLst>
                                      </p:cBhvr>
                                      <p:to>
                                        <p:strVal val="hidden"/>
                                      </p:to>
                                    </p:set>
                                  </p:childTnLst>
                                </p:cTn>
                              </p:par>
                              <p:par>
                                <p:cTn id="38" presetID="1" presetClass="entr" presetSubtype="0" fill="hold" nodeType="withEffect">
                                  <p:stCondLst>
                                    <p:cond delay="0"/>
                                  </p:stCondLst>
                                  <p:childTnLst>
                                    <p:set>
                                      <p:cBhvr>
                                        <p:cTn id="39"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39"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0200" y="425388"/>
            <a:ext cx="8489950" cy="654070"/>
          </a:xfrm>
        </p:spPr>
        <p:txBody>
          <a:bodyPr/>
          <a:lstStyle/>
          <a:p>
            <a:r>
              <a:rPr lang="en-US" dirty="0"/>
              <a:t>Model</a:t>
            </a:r>
          </a:p>
        </p:txBody>
      </p:sp>
      <p:sp>
        <p:nvSpPr>
          <p:cNvPr id="22" name="Explosion 2 21"/>
          <p:cNvSpPr/>
          <p:nvPr/>
        </p:nvSpPr>
        <p:spPr>
          <a:xfrm>
            <a:off x="785231" y="1079458"/>
            <a:ext cx="3310452" cy="1861999"/>
          </a:xfrm>
          <a:prstGeom prst="irregularSeal2">
            <a:avLst/>
          </a:prstGeom>
          <a:solidFill>
            <a:srgbClr val="9AFF6A"/>
          </a:soli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3200" dirty="0">
                <a:solidFill>
                  <a:srgbClr val="000090"/>
                </a:solidFill>
              </a:rPr>
              <a:t>Real World</a:t>
            </a:r>
          </a:p>
        </p:txBody>
      </p:sp>
      <p:sp>
        <p:nvSpPr>
          <p:cNvPr id="23" name="Oval 22"/>
          <p:cNvSpPr/>
          <p:nvPr/>
        </p:nvSpPr>
        <p:spPr>
          <a:xfrm>
            <a:off x="3479808" y="3307300"/>
            <a:ext cx="2974779" cy="968827"/>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solidFill>
                  <a:srgbClr val="000090"/>
                </a:solidFill>
              </a:rPr>
              <a:t>Model</a:t>
            </a:r>
            <a:endParaRPr lang="en-US" dirty="0">
              <a:solidFill>
                <a:srgbClr val="000090"/>
              </a:solidFill>
            </a:endParaRPr>
          </a:p>
        </p:txBody>
      </p:sp>
      <p:sp>
        <p:nvSpPr>
          <p:cNvPr id="24" name="Folded Corner 23"/>
          <p:cNvSpPr/>
          <p:nvPr/>
        </p:nvSpPr>
        <p:spPr>
          <a:xfrm>
            <a:off x="6014003" y="5419568"/>
            <a:ext cx="2306971" cy="1007580"/>
          </a:xfrm>
          <a:prstGeom prst="foldedCorner">
            <a:avLst/>
          </a:prstGeom>
          <a:solidFill>
            <a:srgbClr val="FF8CB0"/>
          </a:solidFill>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3600" dirty="0">
                <a:solidFill>
                  <a:srgbClr val="FF0000"/>
                </a:solidFill>
                <a:latin typeface="Courier"/>
                <a:cs typeface="Courier"/>
              </a:rPr>
              <a:t>Program</a:t>
            </a:r>
            <a:endParaRPr lang="en-US" sz="1600" dirty="0">
              <a:solidFill>
                <a:srgbClr val="FF0000"/>
              </a:solidFill>
              <a:latin typeface="Courier"/>
              <a:cs typeface="Courier"/>
            </a:endParaRPr>
          </a:p>
        </p:txBody>
      </p:sp>
      <p:sp>
        <p:nvSpPr>
          <p:cNvPr id="25" name="Freeform 24"/>
          <p:cNvSpPr/>
          <p:nvPr/>
        </p:nvSpPr>
        <p:spPr>
          <a:xfrm>
            <a:off x="4138902" y="1999293"/>
            <a:ext cx="1804377" cy="769944"/>
          </a:xfrm>
          <a:custGeom>
            <a:avLst/>
            <a:gdLst>
              <a:gd name="connsiteX0" fmla="*/ 0 w 2311314"/>
              <a:gd name="connsiteY0" fmla="*/ 95108 h 1287241"/>
              <a:gd name="connsiteX1" fmla="*/ 2229296 w 2311314"/>
              <a:gd name="connsiteY1" fmla="*/ 121024 h 1287241"/>
              <a:gd name="connsiteX2" fmla="*/ 1866387 w 2311314"/>
              <a:gd name="connsiteY2" fmla="*/ 1287241 h 1287241"/>
              <a:gd name="connsiteX3" fmla="*/ 1866387 w 2311314"/>
              <a:gd name="connsiteY3" fmla="*/ 1287241 h 1287241"/>
            </a:gdLst>
            <a:ahLst/>
            <a:cxnLst>
              <a:cxn ang="0">
                <a:pos x="connsiteX0" y="connsiteY0"/>
              </a:cxn>
              <a:cxn ang="0">
                <a:pos x="connsiteX1" y="connsiteY1"/>
              </a:cxn>
              <a:cxn ang="0">
                <a:pos x="connsiteX2" y="connsiteY2"/>
              </a:cxn>
              <a:cxn ang="0">
                <a:pos x="connsiteX3" y="connsiteY3"/>
              </a:cxn>
            </a:cxnLst>
            <a:rect l="l" t="t" r="r" b="b"/>
            <a:pathLst>
              <a:path w="2311314" h="1287241">
                <a:moveTo>
                  <a:pt x="0" y="95108"/>
                </a:moveTo>
                <a:cubicBezTo>
                  <a:pt x="959116" y="8721"/>
                  <a:pt x="1918232" y="-77665"/>
                  <a:pt x="2229296" y="121024"/>
                </a:cubicBezTo>
                <a:cubicBezTo>
                  <a:pt x="2540360" y="319713"/>
                  <a:pt x="1866387" y="1287241"/>
                  <a:pt x="1866387" y="1287241"/>
                </a:cubicBezTo>
                <a:lnTo>
                  <a:pt x="1866387" y="1287241"/>
                </a:lnTo>
              </a:path>
            </a:pathLst>
          </a:custGeom>
          <a:ln w="57150" cmpd="sng">
            <a:solidFill>
              <a:srgbClr val="000090"/>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rgbClr val="000090"/>
              </a:solidFill>
            </a:endParaRPr>
          </a:p>
        </p:txBody>
      </p:sp>
      <p:sp>
        <p:nvSpPr>
          <p:cNvPr id="26" name="Freeform 25"/>
          <p:cNvSpPr/>
          <p:nvPr/>
        </p:nvSpPr>
        <p:spPr>
          <a:xfrm>
            <a:off x="6569848" y="3506183"/>
            <a:ext cx="1804377" cy="769944"/>
          </a:xfrm>
          <a:custGeom>
            <a:avLst/>
            <a:gdLst>
              <a:gd name="connsiteX0" fmla="*/ 0 w 2311314"/>
              <a:gd name="connsiteY0" fmla="*/ 95108 h 1287241"/>
              <a:gd name="connsiteX1" fmla="*/ 2229296 w 2311314"/>
              <a:gd name="connsiteY1" fmla="*/ 121024 h 1287241"/>
              <a:gd name="connsiteX2" fmla="*/ 1866387 w 2311314"/>
              <a:gd name="connsiteY2" fmla="*/ 1287241 h 1287241"/>
              <a:gd name="connsiteX3" fmla="*/ 1866387 w 2311314"/>
              <a:gd name="connsiteY3" fmla="*/ 1287241 h 1287241"/>
            </a:gdLst>
            <a:ahLst/>
            <a:cxnLst>
              <a:cxn ang="0">
                <a:pos x="connsiteX0" y="connsiteY0"/>
              </a:cxn>
              <a:cxn ang="0">
                <a:pos x="connsiteX1" y="connsiteY1"/>
              </a:cxn>
              <a:cxn ang="0">
                <a:pos x="connsiteX2" y="connsiteY2"/>
              </a:cxn>
              <a:cxn ang="0">
                <a:pos x="connsiteX3" y="connsiteY3"/>
              </a:cxn>
            </a:cxnLst>
            <a:rect l="l" t="t" r="r" b="b"/>
            <a:pathLst>
              <a:path w="2311314" h="1287241">
                <a:moveTo>
                  <a:pt x="0" y="95108"/>
                </a:moveTo>
                <a:cubicBezTo>
                  <a:pt x="959116" y="8721"/>
                  <a:pt x="1918232" y="-77665"/>
                  <a:pt x="2229296" y="121024"/>
                </a:cubicBezTo>
                <a:cubicBezTo>
                  <a:pt x="2540360" y="319713"/>
                  <a:pt x="1866387" y="1287241"/>
                  <a:pt x="1866387" y="1287241"/>
                </a:cubicBezTo>
                <a:lnTo>
                  <a:pt x="1866387" y="1287241"/>
                </a:lnTo>
              </a:path>
            </a:pathLst>
          </a:custGeom>
          <a:ln w="57150" cmpd="sng">
            <a:solidFill>
              <a:srgbClr val="FF0000"/>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rgbClr val="000090"/>
              </a:solidFill>
            </a:endParaRPr>
          </a:p>
        </p:txBody>
      </p:sp>
      <p:sp>
        <p:nvSpPr>
          <p:cNvPr id="27" name="Freeform 26"/>
          <p:cNvSpPr/>
          <p:nvPr/>
        </p:nvSpPr>
        <p:spPr>
          <a:xfrm>
            <a:off x="1804348" y="3307300"/>
            <a:ext cx="1459941" cy="712032"/>
          </a:xfrm>
          <a:custGeom>
            <a:avLst/>
            <a:gdLst>
              <a:gd name="connsiteX0" fmla="*/ 1870110 w 1870110"/>
              <a:gd name="connsiteY0" fmla="*/ 881142 h 1190420"/>
              <a:gd name="connsiteX1" fmla="*/ 107411 w 1870110"/>
              <a:gd name="connsiteY1" fmla="*/ 1140301 h 1190420"/>
              <a:gd name="connsiteX2" fmla="*/ 185177 w 1870110"/>
              <a:gd name="connsiteY2" fmla="*/ 0 h 1190420"/>
              <a:gd name="connsiteX3" fmla="*/ 185177 w 1870110"/>
              <a:gd name="connsiteY3" fmla="*/ 0 h 1190420"/>
            </a:gdLst>
            <a:ahLst/>
            <a:cxnLst>
              <a:cxn ang="0">
                <a:pos x="connsiteX0" y="connsiteY0"/>
              </a:cxn>
              <a:cxn ang="0">
                <a:pos x="connsiteX1" y="connsiteY1"/>
              </a:cxn>
              <a:cxn ang="0">
                <a:pos x="connsiteX2" y="connsiteY2"/>
              </a:cxn>
              <a:cxn ang="0">
                <a:pos x="connsiteX3" y="connsiteY3"/>
              </a:cxn>
            </a:cxnLst>
            <a:rect l="l" t="t" r="r" b="b"/>
            <a:pathLst>
              <a:path w="1870110" h="1190420">
                <a:moveTo>
                  <a:pt x="1870110" y="881142"/>
                </a:moveTo>
                <a:cubicBezTo>
                  <a:pt x="1129171" y="1084150"/>
                  <a:pt x="388233" y="1287158"/>
                  <a:pt x="107411" y="1140301"/>
                </a:cubicBezTo>
                <a:cubicBezTo>
                  <a:pt x="-173411" y="993444"/>
                  <a:pt x="185177" y="0"/>
                  <a:pt x="185177" y="0"/>
                </a:cubicBezTo>
                <a:lnTo>
                  <a:pt x="185177" y="0"/>
                </a:lnTo>
              </a:path>
            </a:pathLst>
          </a:custGeom>
          <a:ln w="57150" cmpd="sng">
            <a:solidFill>
              <a:srgbClr val="000090"/>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 name="Freeform 27"/>
          <p:cNvSpPr/>
          <p:nvPr/>
        </p:nvSpPr>
        <p:spPr>
          <a:xfrm>
            <a:off x="3977196" y="4974952"/>
            <a:ext cx="1459941" cy="712032"/>
          </a:xfrm>
          <a:custGeom>
            <a:avLst/>
            <a:gdLst>
              <a:gd name="connsiteX0" fmla="*/ 1870110 w 1870110"/>
              <a:gd name="connsiteY0" fmla="*/ 881142 h 1190420"/>
              <a:gd name="connsiteX1" fmla="*/ 107411 w 1870110"/>
              <a:gd name="connsiteY1" fmla="*/ 1140301 h 1190420"/>
              <a:gd name="connsiteX2" fmla="*/ 185177 w 1870110"/>
              <a:gd name="connsiteY2" fmla="*/ 0 h 1190420"/>
              <a:gd name="connsiteX3" fmla="*/ 185177 w 1870110"/>
              <a:gd name="connsiteY3" fmla="*/ 0 h 1190420"/>
            </a:gdLst>
            <a:ahLst/>
            <a:cxnLst>
              <a:cxn ang="0">
                <a:pos x="connsiteX0" y="connsiteY0"/>
              </a:cxn>
              <a:cxn ang="0">
                <a:pos x="connsiteX1" y="connsiteY1"/>
              </a:cxn>
              <a:cxn ang="0">
                <a:pos x="connsiteX2" y="connsiteY2"/>
              </a:cxn>
              <a:cxn ang="0">
                <a:pos x="connsiteX3" y="connsiteY3"/>
              </a:cxn>
            </a:cxnLst>
            <a:rect l="l" t="t" r="r" b="b"/>
            <a:pathLst>
              <a:path w="1870110" h="1190420">
                <a:moveTo>
                  <a:pt x="1870110" y="881142"/>
                </a:moveTo>
                <a:cubicBezTo>
                  <a:pt x="1129171" y="1084150"/>
                  <a:pt x="388233" y="1287158"/>
                  <a:pt x="107411" y="1140301"/>
                </a:cubicBezTo>
                <a:cubicBezTo>
                  <a:pt x="-173411" y="993444"/>
                  <a:pt x="185177" y="0"/>
                  <a:pt x="185177" y="0"/>
                </a:cubicBezTo>
                <a:lnTo>
                  <a:pt x="185177" y="0"/>
                </a:lnTo>
              </a:path>
            </a:pathLst>
          </a:custGeom>
          <a:ln w="57150" cmpd="sng">
            <a:solidFill>
              <a:srgbClr val="000090"/>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9" name="TextBox 28"/>
          <p:cNvSpPr txBox="1"/>
          <p:nvPr/>
        </p:nvSpPr>
        <p:spPr>
          <a:xfrm>
            <a:off x="5437137" y="1075378"/>
            <a:ext cx="2034900" cy="830997"/>
          </a:xfrm>
          <a:prstGeom prst="rect">
            <a:avLst/>
          </a:prstGeom>
          <a:noFill/>
        </p:spPr>
        <p:txBody>
          <a:bodyPr wrap="square" rtlCol="0">
            <a:spAutoFit/>
          </a:bodyPr>
          <a:lstStyle/>
          <a:p>
            <a:r>
              <a:rPr lang="en-US" sz="2400" dirty="0">
                <a:solidFill>
                  <a:srgbClr val="000090"/>
                </a:solidFill>
              </a:rPr>
              <a:t>Analyze and Design</a:t>
            </a:r>
          </a:p>
        </p:txBody>
      </p:sp>
      <p:sp>
        <p:nvSpPr>
          <p:cNvPr id="30" name="TextBox 29"/>
          <p:cNvSpPr txBox="1"/>
          <p:nvPr/>
        </p:nvSpPr>
        <p:spPr>
          <a:xfrm>
            <a:off x="785231" y="4143955"/>
            <a:ext cx="1749225" cy="830997"/>
          </a:xfrm>
          <a:prstGeom prst="rect">
            <a:avLst/>
          </a:prstGeom>
          <a:noFill/>
        </p:spPr>
        <p:txBody>
          <a:bodyPr wrap="square" rtlCol="0">
            <a:spAutoFit/>
          </a:bodyPr>
          <a:lstStyle/>
          <a:p>
            <a:r>
              <a:rPr lang="en-US" sz="2400" dirty="0">
                <a:solidFill>
                  <a:srgbClr val="000090"/>
                </a:solidFill>
              </a:rPr>
              <a:t>Abstract form of</a:t>
            </a:r>
          </a:p>
        </p:txBody>
      </p:sp>
      <p:sp>
        <p:nvSpPr>
          <p:cNvPr id="31" name="TextBox 30"/>
          <p:cNvSpPr txBox="1"/>
          <p:nvPr/>
        </p:nvSpPr>
        <p:spPr>
          <a:xfrm>
            <a:off x="3264289" y="5788543"/>
            <a:ext cx="1749225" cy="830997"/>
          </a:xfrm>
          <a:prstGeom prst="rect">
            <a:avLst/>
          </a:prstGeom>
          <a:noFill/>
        </p:spPr>
        <p:txBody>
          <a:bodyPr wrap="square" rtlCol="0">
            <a:spAutoFit/>
          </a:bodyPr>
          <a:lstStyle/>
          <a:p>
            <a:r>
              <a:rPr lang="en-US" sz="2400" dirty="0">
                <a:solidFill>
                  <a:srgbClr val="000090"/>
                </a:solidFill>
              </a:rPr>
              <a:t>Abstract form of</a:t>
            </a:r>
          </a:p>
        </p:txBody>
      </p:sp>
      <p:sp>
        <p:nvSpPr>
          <p:cNvPr id="32" name="TextBox 31"/>
          <p:cNvSpPr txBox="1"/>
          <p:nvPr/>
        </p:nvSpPr>
        <p:spPr>
          <a:xfrm>
            <a:off x="7196667" y="2790760"/>
            <a:ext cx="1751809" cy="461665"/>
          </a:xfrm>
          <a:prstGeom prst="rect">
            <a:avLst/>
          </a:prstGeom>
          <a:noFill/>
        </p:spPr>
        <p:txBody>
          <a:bodyPr wrap="square" rtlCol="0">
            <a:spAutoFit/>
          </a:bodyPr>
          <a:lstStyle/>
          <a:p>
            <a:r>
              <a:rPr lang="en-US" sz="2400" dirty="0">
                <a:solidFill>
                  <a:srgbClr val="FF0000"/>
                </a:solidFill>
              </a:rPr>
              <a:t>Code</a:t>
            </a:r>
          </a:p>
        </p:txBody>
      </p:sp>
    </p:spTree>
    <p:extLst>
      <p:ext uri="{BB962C8B-B14F-4D97-AF65-F5344CB8AC3E}">
        <p14:creationId xmlns:p14="http://schemas.microsoft.com/office/powerpoint/2010/main" val="1902787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animBg="1"/>
      <p:bldP spid="26" grpId="0" animBg="1"/>
      <p:bldP spid="27" grpId="0" animBg="1"/>
      <p:bldP spid="28" grpId="0" animBg="1"/>
      <p:bldP spid="29" grpId="0"/>
      <p:bldP spid="30" grpId="0"/>
      <p:bldP spid="31" grpId="0"/>
      <p:bldP spid="3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what is “Object Oriented” about? </a:t>
            </a:r>
            <a:br>
              <a:rPr lang="en-US" dirty="0"/>
            </a:br>
            <a:endParaRPr lang="en-US" dirty="0"/>
          </a:p>
        </p:txBody>
      </p:sp>
      <p:sp>
        <p:nvSpPr>
          <p:cNvPr id="3" name="Content Placeholder 2"/>
          <p:cNvSpPr>
            <a:spLocks noGrp="1"/>
          </p:cNvSpPr>
          <p:nvPr>
            <p:ph idx="1"/>
          </p:nvPr>
        </p:nvSpPr>
        <p:spPr>
          <a:xfrm>
            <a:off x="330200" y="1567789"/>
            <a:ext cx="8489950" cy="4370142"/>
          </a:xfrm>
        </p:spPr>
        <p:txBody>
          <a:bodyPr/>
          <a:lstStyle/>
          <a:p>
            <a:r>
              <a:rPr lang="en-US" sz="2400" dirty="0"/>
              <a:t>A program typically creates a </a:t>
            </a:r>
            <a:r>
              <a:rPr lang="en-US" sz="2400" b="1" dirty="0">
                <a:solidFill>
                  <a:srgbClr val="800000"/>
                </a:solidFill>
              </a:rPr>
              <a:t>model</a:t>
            </a:r>
            <a:r>
              <a:rPr lang="en-US" sz="2400" dirty="0"/>
              <a:t> of a part of the “real” world </a:t>
            </a:r>
          </a:p>
          <a:p>
            <a:r>
              <a:rPr lang="en-US" sz="2400" dirty="0"/>
              <a:t>The parts of the model are the </a:t>
            </a:r>
            <a:r>
              <a:rPr lang="en-US" sz="2400" b="1" dirty="0">
                <a:solidFill>
                  <a:srgbClr val="800000"/>
                </a:solidFill>
              </a:rPr>
              <a:t>objects</a:t>
            </a:r>
            <a:r>
              <a:rPr lang="en-US" sz="2400" b="1" dirty="0"/>
              <a:t> </a:t>
            </a:r>
            <a:r>
              <a:rPr lang="en-US" sz="2400" dirty="0"/>
              <a:t>that can be identified in the problem, and these will be included in the software model </a:t>
            </a:r>
          </a:p>
          <a:p>
            <a:r>
              <a:rPr lang="en-US" sz="2400" dirty="0"/>
              <a:t>Objects can be </a:t>
            </a:r>
            <a:r>
              <a:rPr lang="en-US" sz="2400" dirty="0" err="1"/>
              <a:t>categorised</a:t>
            </a:r>
            <a:r>
              <a:rPr lang="en-US" sz="2400" dirty="0"/>
              <a:t> into </a:t>
            </a:r>
            <a:r>
              <a:rPr lang="en-US" sz="2400" b="1" dirty="0">
                <a:solidFill>
                  <a:srgbClr val="800000"/>
                </a:solidFill>
              </a:rPr>
              <a:t>classes </a:t>
            </a:r>
            <a:endParaRPr lang="en-US" sz="2400" dirty="0">
              <a:solidFill>
                <a:srgbClr val="800000"/>
              </a:solidFill>
            </a:endParaRPr>
          </a:p>
          <a:p>
            <a:r>
              <a:rPr lang="en-US" sz="2400" u="sng" dirty="0"/>
              <a:t>all objects that share similar characteristics or behaviors, that are of the same kind, belong to the same class </a:t>
            </a:r>
          </a:p>
          <a:p>
            <a:r>
              <a:rPr lang="en-US" sz="2400" dirty="0"/>
              <a:t>an object that belongs to a class is an </a:t>
            </a:r>
            <a:r>
              <a:rPr lang="en-US" sz="2400" b="1" dirty="0">
                <a:solidFill>
                  <a:srgbClr val="800000"/>
                </a:solidFill>
              </a:rPr>
              <a:t>instance</a:t>
            </a:r>
            <a:r>
              <a:rPr lang="en-US" sz="2400" b="1" dirty="0"/>
              <a:t> </a:t>
            </a:r>
            <a:r>
              <a:rPr lang="en-US" sz="2400" dirty="0"/>
              <a:t>of this class </a:t>
            </a:r>
          </a:p>
          <a:p>
            <a:pPr marL="0" indent="0">
              <a:buNone/>
            </a:pPr>
            <a:endParaRPr lang="en-US" sz="2400" dirty="0"/>
          </a:p>
        </p:txBody>
      </p:sp>
    </p:spTree>
    <p:extLst>
      <p:ext uri="{BB962C8B-B14F-4D97-AF65-F5344CB8AC3E}">
        <p14:creationId xmlns:p14="http://schemas.microsoft.com/office/powerpoint/2010/main" val="5302002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 OO Model</a:t>
            </a:r>
          </a:p>
        </p:txBody>
      </p:sp>
      <p:sp>
        <p:nvSpPr>
          <p:cNvPr id="3" name="Content Placeholder 2"/>
          <p:cNvSpPr>
            <a:spLocks noGrp="1"/>
          </p:cNvSpPr>
          <p:nvPr>
            <p:ph idx="1"/>
          </p:nvPr>
        </p:nvSpPr>
        <p:spPr/>
        <p:txBody>
          <a:bodyPr/>
          <a:lstStyle/>
          <a:p>
            <a:r>
              <a:rPr lang="en-US" dirty="0">
                <a:solidFill>
                  <a:srgbClr val="800000"/>
                </a:solidFill>
              </a:rPr>
              <a:t>Objects</a:t>
            </a:r>
          </a:p>
          <a:p>
            <a:pPr lvl="1"/>
            <a:r>
              <a:rPr lang="en-US" dirty="0"/>
              <a:t>Ben</a:t>
            </a:r>
          </a:p>
          <a:p>
            <a:pPr lvl="1"/>
            <a:r>
              <a:rPr lang="en-US" dirty="0"/>
              <a:t>Flat 7</a:t>
            </a:r>
          </a:p>
          <a:p>
            <a:pPr lvl="1"/>
            <a:r>
              <a:rPr lang="en-US" dirty="0"/>
              <a:t>Ferrari</a:t>
            </a:r>
          </a:p>
          <a:p>
            <a:pPr marL="457200" lvl="1" indent="0">
              <a:buNone/>
            </a:pPr>
            <a:endParaRPr lang="en-US" dirty="0"/>
          </a:p>
          <a:p>
            <a:r>
              <a:rPr lang="en-US" dirty="0">
                <a:solidFill>
                  <a:srgbClr val="800000"/>
                </a:solidFill>
              </a:rPr>
              <a:t>Interactions</a:t>
            </a:r>
          </a:p>
          <a:p>
            <a:pPr lvl="1"/>
            <a:r>
              <a:rPr lang="en-US" dirty="0"/>
              <a:t>Ben lives in the house</a:t>
            </a:r>
          </a:p>
          <a:p>
            <a:pPr lvl="1"/>
            <a:r>
              <a:rPr lang="en-US" dirty="0"/>
              <a:t>Ben drives the car</a:t>
            </a:r>
          </a:p>
          <a:p>
            <a:endParaRPr lang="en-US" dirty="0"/>
          </a:p>
        </p:txBody>
      </p:sp>
      <p:sp>
        <p:nvSpPr>
          <p:cNvPr id="4" name="Alternate Process 3"/>
          <p:cNvSpPr/>
          <p:nvPr/>
        </p:nvSpPr>
        <p:spPr>
          <a:xfrm>
            <a:off x="3940080" y="1795709"/>
            <a:ext cx="1400195" cy="743990"/>
          </a:xfrm>
          <a:prstGeom prst="flowChartAlternateProcess">
            <a:avLst/>
          </a:prstGeom>
          <a:solidFill>
            <a:srgbClr val="FF5259"/>
          </a:solidFill>
          <a:ln>
            <a:solidFill>
              <a:srgbClr val="800000"/>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solidFill>
              </a:rPr>
              <a:t>Ben</a:t>
            </a:r>
          </a:p>
        </p:txBody>
      </p:sp>
      <p:sp>
        <p:nvSpPr>
          <p:cNvPr id="5" name="Alternate Process 4"/>
          <p:cNvSpPr/>
          <p:nvPr/>
        </p:nvSpPr>
        <p:spPr>
          <a:xfrm>
            <a:off x="6681211" y="1806484"/>
            <a:ext cx="1524578" cy="743990"/>
          </a:xfrm>
          <a:prstGeom prst="flowChartAlternateProcess">
            <a:avLst/>
          </a:prstGeom>
          <a:solidFill>
            <a:srgbClr val="FF5259"/>
          </a:solidFill>
          <a:ln>
            <a:solidFill>
              <a:srgbClr val="800000"/>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solidFill>
              </a:rPr>
              <a:t>Flat 7</a:t>
            </a:r>
          </a:p>
        </p:txBody>
      </p:sp>
      <p:sp>
        <p:nvSpPr>
          <p:cNvPr id="6" name="Alternate Process 5"/>
          <p:cNvSpPr/>
          <p:nvPr/>
        </p:nvSpPr>
        <p:spPr>
          <a:xfrm>
            <a:off x="3940080" y="3684203"/>
            <a:ext cx="1400195" cy="743990"/>
          </a:xfrm>
          <a:prstGeom prst="flowChartAlternateProcess">
            <a:avLst/>
          </a:prstGeom>
          <a:solidFill>
            <a:srgbClr val="FF5259"/>
          </a:solidFill>
          <a:ln>
            <a:solidFill>
              <a:srgbClr val="800000"/>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solidFill>
              </a:rPr>
              <a:t>Ferrari</a:t>
            </a:r>
          </a:p>
        </p:txBody>
      </p:sp>
      <p:cxnSp>
        <p:nvCxnSpPr>
          <p:cNvPr id="9" name="Straight Arrow Connector 8"/>
          <p:cNvCxnSpPr>
            <a:stCxn id="4" idx="3"/>
            <a:endCxn id="5" idx="1"/>
          </p:cNvCxnSpPr>
          <p:nvPr/>
        </p:nvCxnSpPr>
        <p:spPr>
          <a:xfrm>
            <a:off x="5340275" y="2167704"/>
            <a:ext cx="1340936" cy="10775"/>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10" name="Straight Arrow Connector 9"/>
          <p:cNvCxnSpPr>
            <a:stCxn id="4" idx="2"/>
            <a:endCxn id="6" idx="0"/>
          </p:cNvCxnSpPr>
          <p:nvPr/>
        </p:nvCxnSpPr>
        <p:spPr>
          <a:xfrm>
            <a:off x="4640178" y="2539699"/>
            <a:ext cx="0" cy="1144504"/>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13" name="TextBox 12"/>
          <p:cNvSpPr txBox="1"/>
          <p:nvPr/>
        </p:nvSpPr>
        <p:spPr>
          <a:xfrm>
            <a:off x="5340275" y="1562120"/>
            <a:ext cx="1153857" cy="400110"/>
          </a:xfrm>
          <a:prstGeom prst="rect">
            <a:avLst/>
          </a:prstGeom>
          <a:noFill/>
        </p:spPr>
        <p:txBody>
          <a:bodyPr wrap="none" rtlCol="0">
            <a:spAutoFit/>
          </a:bodyPr>
          <a:lstStyle/>
          <a:p>
            <a:r>
              <a:rPr lang="en-US" sz="2000" b="1" dirty="0">
                <a:solidFill>
                  <a:schemeClr val="tx2">
                    <a:lumMod val="90000"/>
                    <a:lumOff val="10000"/>
                  </a:schemeClr>
                </a:solidFill>
              </a:rPr>
              <a:t>Lives-in</a:t>
            </a:r>
          </a:p>
        </p:txBody>
      </p:sp>
      <p:sp>
        <p:nvSpPr>
          <p:cNvPr id="14" name="TextBox 13"/>
          <p:cNvSpPr txBox="1"/>
          <p:nvPr/>
        </p:nvSpPr>
        <p:spPr>
          <a:xfrm>
            <a:off x="4763346" y="2854128"/>
            <a:ext cx="968885" cy="400110"/>
          </a:xfrm>
          <a:prstGeom prst="rect">
            <a:avLst/>
          </a:prstGeom>
          <a:noFill/>
        </p:spPr>
        <p:txBody>
          <a:bodyPr wrap="none" rtlCol="0">
            <a:spAutoFit/>
          </a:bodyPr>
          <a:lstStyle/>
          <a:p>
            <a:r>
              <a:rPr lang="en-US" sz="2000" b="1" dirty="0">
                <a:solidFill>
                  <a:schemeClr val="tx2">
                    <a:lumMod val="90000"/>
                    <a:lumOff val="10000"/>
                  </a:schemeClr>
                </a:solidFill>
              </a:rPr>
              <a:t>Drives</a:t>
            </a:r>
          </a:p>
        </p:txBody>
      </p:sp>
    </p:spTree>
    <p:extLst>
      <p:ext uri="{BB962C8B-B14F-4D97-AF65-F5344CB8AC3E}">
        <p14:creationId xmlns:p14="http://schemas.microsoft.com/office/powerpoint/2010/main" val="465053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OO - Advantages</a:t>
            </a:r>
          </a:p>
        </p:txBody>
      </p:sp>
      <p:sp>
        <p:nvSpPr>
          <p:cNvPr id="3" name="Content Placeholder 2"/>
          <p:cNvSpPr>
            <a:spLocks noGrp="1"/>
          </p:cNvSpPr>
          <p:nvPr>
            <p:ph idx="1"/>
          </p:nvPr>
        </p:nvSpPr>
        <p:spPr/>
        <p:txBody>
          <a:bodyPr/>
          <a:lstStyle/>
          <a:p>
            <a:r>
              <a:rPr lang="en-US" dirty="0"/>
              <a:t>People think in terms of objects</a:t>
            </a:r>
          </a:p>
          <a:p>
            <a:endParaRPr lang="en-US" dirty="0"/>
          </a:p>
          <a:p>
            <a:r>
              <a:rPr lang="en-US" dirty="0"/>
              <a:t>OO models map to reality</a:t>
            </a:r>
          </a:p>
          <a:p>
            <a:endParaRPr lang="en-US" dirty="0"/>
          </a:p>
          <a:p>
            <a:r>
              <a:rPr lang="en-US" dirty="0"/>
              <a:t>Therefore, OO models are</a:t>
            </a:r>
          </a:p>
          <a:p>
            <a:pPr lvl="1"/>
            <a:r>
              <a:rPr lang="en-US" dirty="0"/>
              <a:t>easy to develop</a:t>
            </a:r>
          </a:p>
          <a:p>
            <a:pPr lvl="1"/>
            <a:r>
              <a:rPr lang="en-US" dirty="0"/>
              <a:t>easy to understand</a:t>
            </a:r>
          </a:p>
          <a:p>
            <a:pPr marL="0" indent="0">
              <a:buNone/>
            </a:pPr>
            <a:endParaRPr lang="en-US" dirty="0"/>
          </a:p>
        </p:txBody>
      </p:sp>
    </p:spTree>
    <p:extLst>
      <p:ext uri="{BB962C8B-B14F-4D97-AF65-F5344CB8AC3E}">
        <p14:creationId xmlns:p14="http://schemas.microsoft.com/office/powerpoint/2010/main" val="2810524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57200" y="533400"/>
            <a:ext cx="8229600" cy="990600"/>
          </a:xfrm>
        </p:spPr>
        <p:txBody>
          <a:bodyPr/>
          <a:lstStyle/>
          <a:p>
            <a:r>
              <a:rPr lang="en-US" dirty="0"/>
              <a:t>Objects</a:t>
            </a:r>
          </a:p>
        </p:txBody>
      </p:sp>
      <p:sp>
        <p:nvSpPr>
          <p:cNvPr id="5" name="Content Placeholder 2"/>
          <p:cNvSpPr>
            <a:spLocks noGrp="1"/>
          </p:cNvSpPr>
          <p:nvPr>
            <p:ph idx="1"/>
          </p:nvPr>
        </p:nvSpPr>
        <p:spPr>
          <a:xfrm>
            <a:off x="457200" y="1221822"/>
            <a:ext cx="8229600" cy="4876800"/>
          </a:xfrm>
        </p:spPr>
        <p:txBody>
          <a:bodyPr/>
          <a:lstStyle/>
          <a:p>
            <a:pPr>
              <a:buFont typeface="Arial" charset="0"/>
              <a:buNone/>
            </a:pPr>
            <a:r>
              <a:rPr lang="en-US" dirty="0"/>
              <a:t>An object is</a:t>
            </a:r>
          </a:p>
          <a:p>
            <a:r>
              <a:rPr lang="en-US" dirty="0">
                <a:solidFill>
                  <a:srgbClr val="C00000"/>
                </a:solidFill>
              </a:rPr>
              <a:t>Something tangible </a:t>
            </a:r>
            <a:r>
              <a:rPr lang="en-US" dirty="0"/>
              <a:t>(person, pen, mug)</a:t>
            </a:r>
          </a:p>
          <a:p>
            <a:r>
              <a:rPr lang="en-US" dirty="0">
                <a:solidFill>
                  <a:srgbClr val="C00000"/>
                </a:solidFill>
              </a:rPr>
              <a:t>Something that can be apprehended intellectually </a:t>
            </a:r>
            <a:r>
              <a:rPr lang="en-US" dirty="0"/>
              <a:t>(Time, Date)</a:t>
            </a:r>
          </a:p>
          <a:p>
            <a:pPr>
              <a:buFont typeface="Arial"/>
              <a:buChar char="•"/>
            </a:pPr>
            <a:r>
              <a:rPr lang="en-US" dirty="0"/>
              <a:t>An object has </a:t>
            </a:r>
            <a:r>
              <a:rPr lang="en-US" b="1" dirty="0"/>
              <a:t>state</a:t>
            </a:r>
            <a:r>
              <a:rPr lang="en-US" dirty="0"/>
              <a:t>, </a:t>
            </a:r>
            <a:r>
              <a:rPr lang="en-US" b="1" dirty="0"/>
              <a:t>behavior</a:t>
            </a:r>
            <a:r>
              <a:rPr lang="en-US" dirty="0"/>
              <a:t>, </a:t>
            </a:r>
            <a:r>
              <a:rPr lang="en-US" b="1" dirty="0"/>
              <a:t>identity </a:t>
            </a:r>
          </a:p>
          <a:p>
            <a:endParaRPr lang="en-US" dirty="0"/>
          </a:p>
        </p:txBody>
      </p:sp>
      <p:sp>
        <p:nvSpPr>
          <p:cNvPr id="6" name="TextBox 5"/>
          <p:cNvSpPr txBox="1"/>
          <p:nvPr/>
        </p:nvSpPr>
        <p:spPr>
          <a:xfrm>
            <a:off x="625132" y="4115895"/>
            <a:ext cx="1762484" cy="2308324"/>
          </a:xfrm>
          <a:prstGeom prst="rect">
            <a:avLst/>
          </a:prstGeom>
          <a:solidFill>
            <a:schemeClr val="tx1">
              <a:lumMod val="25000"/>
              <a:lumOff val="75000"/>
            </a:schemeClr>
          </a:solidFill>
        </p:spPr>
        <p:style>
          <a:lnRef idx="1">
            <a:schemeClr val="dk1"/>
          </a:lnRef>
          <a:fillRef idx="2">
            <a:schemeClr val="dk1"/>
          </a:fillRef>
          <a:effectRef idx="1">
            <a:schemeClr val="dk1"/>
          </a:effectRef>
          <a:fontRef idx="minor">
            <a:schemeClr val="dk1"/>
          </a:fontRef>
        </p:style>
        <p:txBody>
          <a:bodyPr wrap="none" rtlCol="0">
            <a:spAutoFit/>
          </a:bodyPr>
          <a:lstStyle/>
          <a:p>
            <a:r>
              <a:rPr lang="en-US" b="1" dirty="0"/>
              <a:t>Person Object</a:t>
            </a:r>
          </a:p>
          <a:p>
            <a:endParaRPr lang="en-US" dirty="0"/>
          </a:p>
          <a:p>
            <a:r>
              <a:rPr lang="en-US" dirty="0"/>
              <a:t>Name : “Bob”</a:t>
            </a:r>
          </a:p>
          <a:p>
            <a:r>
              <a:rPr lang="en-US" dirty="0"/>
              <a:t>Age: 22</a:t>
            </a:r>
          </a:p>
          <a:p>
            <a:endParaRPr lang="en-US" dirty="0"/>
          </a:p>
          <a:p>
            <a:r>
              <a:rPr lang="en-US" dirty="0"/>
              <a:t>speak()</a:t>
            </a:r>
          </a:p>
          <a:p>
            <a:r>
              <a:rPr lang="en-US" dirty="0"/>
              <a:t>walk()</a:t>
            </a:r>
          </a:p>
          <a:p>
            <a:endParaRPr lang="en-US" dirty="0"/>
          </a:p>
        </p:txBody>
      </p:sp>
      <p:sp>
        <p:nvSpPr>
          <p:cNvPr id="7" name="TextBox 6"/>
          <p:cNvSpPr txBox="1"/>
          <p:nvPr/>
        </p:nvSpPr>
        <p:spPr>
          <a:xfrm>
            <a:off x="3492543" y="4115895"/>
            <a:ext cx="1762484" cy="2308324"/>
          </a:xfrm>
          <a:prstGeom prst="rect">
            <a:avLst/>
          </a:prstGeom>
          <a:solidFill>
            <a:schemeClr val="tx1">
              <a:lumMod val="25000"/>
              <a:lumOff val="75000"/>
            </a:schemeClr>
          </a:solidFill>
        </p:spPr>
        <p:style>
          <a:lnRef idx="1">
            <a:schemeClr val="dk1"/>
          </a:lnRef>
          <a:fillRef idx="2">
            <a:schemeClr val="dk1"/>
          </a:fillRef>
          <a:effectRef idx="1">
            <a:schemeClr val="dk1"/>
          </a:effectRef>
          <a:fontRef idx="minor">
            <a:schemeClr val="dk1"/>
          </a:fontRef>
        </p:style>
        <p:txBody>
          <a:bodyPr wrap="none" rtlCol="0">
            <a:spAutoFit/>
          </a:bodyPr>
          <a:lstStyle/>
          <a:p>
            <a:r>
              <a:rPr lang="en-US" b="1" dirty="0"/>
              <a:t>Person Object</a:t>
            </a:r>
          </a:p>
          <a:p>
            <a:endParaRPr lang="en-US" dirty="0"/>
          </a:p>
          <a:p>
            <a:r>
              <a:rPr lang="en-US" dirty="0"/>
              <a:t>Name : “Jane”</a:t>
            </a:r>
          </a:p>
          <a:p>
            <a:r>
              <a:rPr lang="en-US" dirty="0"/>
              <a:t>Age: 33</a:t>
            </a:r>
          </a:p>
          <a:p>
            <a:endParaRPr lang="en-US" dirty="0"/>
          </a:p>
          <a:p>
            <a:r>
              <a:rPr lang="en-US" dirty="0"/>
              <a:t>speak()</a:t>
            </a:r>
          </a:p>
          <a:p>
            <a:r>
              <a:rPr lang="en-US" dirty="0"/>
              <a:t>walk()</a:t>
            </a:r>
          </a:p>
          <a:p>
            <a:endParaRPr lang="en-US" dirty="0"/>
          </a:p>
        </p:txBody>
      </p:sp>
      <p:sp>
        <p:nvSpPr>
          <p:cNvPr id="8" name="TextBox 7"/>
          <p:cNvSpPr txBox="1"/>
          <p:nvPr/>
        </p:nvSpPr>
        <p:spPr>
          <a:xfrm>
            <a:off x="6141000" y="4115895"/>
            <a:ext cx="2523284" cy="2308324"/>
          </a:xfrm>
          <a:prstGeom prst="rect">
            <a:avLst/>
          </a:prstGeom>
          <a:solidFill>
            <a:schemeClr val="tx1">
              <a:lumMod val="25000"/>
              <a:lumOff val="75000"/>
            </a:schemeClr>
          </a:solidFill>
        </p:spPr>
        <p:style>
          <a:lnRef idx="1">
            <a:schemeClr val="dk1"/>
          </a:lnRef>
          <a:fillRef idx="2">
            <a:schemeClr val="dk1"/>
          </a:fillRef>
          <a:effectRef idx="1">
            <a:schemeClr val="dk1"/>
          </a:effectRef>
          <a:fontRef idx="minor">
            <a:schemeClr val="dk1"/>
          </a:fontRef>
        </p:style>
        <p:txBody>
          <a:bodyPr wrap="none" rtlCol="0">
            <a:spAutoFit/>
          </a:bodyPr>
          <a:lstStyle/>
          <a:p>
            <a:r>
              <a:rPr lang="en-US" b="1" dirty="0"/>
              <a:t>Bank Account Object</a:t>
            </a:r>
          </a:p>
          <a:p>
            <a:endParaRPr lang="en-US" dirty="0"/>
          </a:p>
          <a:p>
            <a:r>
              <a:rPr lang="en-US" dirty="0"/>
              <a:t>number: 01 23 45</a:t>
            </a:r>
          </a:p>
          <a:p>
            <a:r>
              <a:rPr lang="en-US" dirty="0"/>
              <a:t>balance: 200 £</a:t>
            </a:r>
          </a:p>
          <a:p>
            <a:endParaRPr lang="en-US" dirty="0"/>
          </a:p>
          <a:p>
            <a:r>
              <a:rPr lang="en-US" dirty="0"/>
              <a:t>deposit()</a:t>
            </a:r>
          </a:p>
          <a:p>
            <a:r>
              <a:rPr lang="en-US" dirty="0"/>
              <a:t>withdraw()</a:t>
            </a:r>
          </a:p>
          <a:p>
            <a:endParaRPr lang="en-US" dirty="0"/>
          </a:p>
        </p:txBody>
      </p:sp>
      <p:sp>
        <p:nvSpPr>
          <p:cNvPr id="9" name="Rectangle 8">
            <a:extLst>
              <a:ext uri="{C183D7F6-B498-43B3-948B-1728B52AA6E4}">
                <adec:decorative xmlns:adec="http://schemas.microsoft.com/office/drawing/2017/decorative" val="1"/>
              </a:ext>
            </a:extLst>
          </p:cNvPr>
          <p:cNvSpPr/>
          <p:nvPr/>
        </p:nvSpPr>
        <p:spPr>
          <a:xfrm>
            <a:off x="457200" y="4637440"/>
            <a:ext cx="8432268" cy="766257"/>
          </a:xfrm>
          <a:prstGeom prst="rect">
            <a:avLst/>
          </a:prstGeom>
          <a:noFill/>
          <a:ln w="28575" cmpd="sng">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C183D7F6-B498-43B3-948B-1728B52AA6E4}">
                <adec:decorative xmlns:adec="http://schemas.microsoft.com/office/drawing/2017/decorative" val="1"/>
              </a:ext>
            </a:extLst>
          </p:cNvPr>
          <p:cNvSpPr/>
          <p:nvPr/>
        </p:nvSpPr>
        <p:spPr>
          <a:xfrm>
            <a:off x="457200" y="5556097"/>
            <a:ext cx="8432268" cy="766257"/>
          </a:xfrm>
          <a:prstGeom prst="rect">
            <a:avLst/>
          </a:prstGeom>
          <a:noFill/>
          <a:ln w="28575" cmpd="sng">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4596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2"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9"/>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9" grpId="2" animBg="1"/>
      <p:bldP spid="10" grpId="0" animBg="1"/>
      <p:bldP spid="10"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57200" y="533399"/>
            <a:ext cx="8229600" cy="990600"/>
          </a:xfrm>
        </p:spPr>
        <p:txBody>
          <a:bodyPr/>
          <a:lstStyle/>
          <a:p>
            <a:r>
              <a:rPr lang="en-US" dirty="0"/>
              <a:t>Classes</a:t>
            </a:r>
          </a:p>
        </p:txBody>
      </p:sp>
      <p:pic>
        <p:nvPicPr>
          <p:cNvPr id="5" name="Content Placeholder 7">
            <a:extLst>
              <a:ext uri="{C183D7F6-B498-43B3-948B-1728B52AA6E4}">
                <adec:decorative xmlns:adec="http://schemas.microsoft.com/office/drawing/2017/decorative" val="1"/>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t="7107" b="7107"/>
          <a:stretch>
            <a:fillRect/>
          </a:stretch>
        </p:blipFill>
        <p:spPr>
          <a:xfrm>
            <a:off x="568036" y="3772288"/>
            <a:ext cx="3873531" cy="2295426"/>
          </a:xfrm>
          <a:prstGeom prst="rect">
            <a:avLst/>
          </a:prstGeom>
          <a:ln>
            <a:noFill/>
          </a:ln>
          <a:effectLst>
            <a:outerShdw blurRad="292100" dist="139700" dir="2700000" algn="tl" rotWithShape="0">
              <a:srgbClr val="333333">
                <a:alpha val="65000"/>
              </a:srgbClr>
            </a:outerShdw>
          </a:effectLst>
        </p:spPr>
      </p:pic>
      <p:pic>
        <p:nvPicPr>
          <p:cNvPr id="6" name="Picture 5">
            <a:extLs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t="20328" b="13947"/>
          <a:stretch/>
        </p:blipFill>
        <p:spPr>
          <a:xfrm>
            <a:off x="3500071" y="2849435"/>
            <a:ext cx="2928201" cy="1502106"/>
          </a:xfrm>
          <a:prstGeom prst="rect">
            <a:avLst/>
          </a:prstGeom>
        </p:spPr>
      </p:pic>
      <p:pic>
        <p:nvPicPr>
          <p:cNvPr id="7" name="Picture 6">
            <a:extLs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t="20328" b="13947"/>
          <a:stretch/>
        </p:blipFill>
        <p:spPr>
          <a:xfrm>
            <a:off x="3595723" y="4871562"/>
            <a:ext cx="2832550" cy="1453039"/>
          </a:xfrm>
          <a:prstGeom prst="rect">
            <a:avLst/>
          </a:prstGeom>
        </p:spPr>
      </p:pic>
      <p:pic>
        <p:nvPicPr>
          <p:cNvPr id="8" name="Picture 7">
            <a:extLs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t="20328" b="13947"/>
          <a:stretch/>
        </p:blipFill>
        <p:spPr>
          <a:xfrm>
            <a:off x="5430887" y="3772288"/>
            <a:ext cx="2868453" cy="1471456"/>
          </a:xfrm>
          <a:prstGeom prst="rect">
            <a:avLst/>
          </a:prstGeom>
        </p:spPr>
      </p:pic>
      <p:sp>
        <p:nvSpPr>
          <p:cNvPr id="2" name="TextBox 1">
            <a:extLst>
              <a:ext uri="{FF2B5EF4-FFF2-40B4-BE49-F238E27FC236}">
                <a16:creationId xmlns:a16="http://schemas.microsoft.com/office/drawing/2014/main" id="{FA6975C5-629D-42CC-5DD4-E326CC0BDE65}"/>
              </a:ext>
            </a:extLst>
          </p:cNvPr>
          <p:cNvSpPr txBox="1"/>
          <p:nvPr/>
        </p:nvSpPr>
        <p:spPr>
          <a:xfrm>
            <a:off x="143333" y="1230011"/>
            <a:ext cx="8640450" cy="1200329"/>
          </a:xfrm>
          <a:prstGeom prst="rect">
            <a:avLst/>
          </a:prstGeom>
          <a:noFill/>
        </p:spPr>
        <p:txBody>
          <a:bodyPr wrap="square" rtlCol="0">
            <a:spAutoFit/>
          </a:bodyPr>
          <a:lstStyle/>
          <a:p>
            <a:r>
              <a:rPr lang="en-GB" sz="2400" b="1" dirty="0">
                <a:effectLst/>
                <a:latin typeface="Calibri" panose="020F0502020204030204" pitchFamily="34" charset="0"/>
                <a:ea typeface="Calibri" panose="020F0502020204030204" pitchFamily="34" charset="0"/>
                <a:cs typeface="Times New Roman" panose="02020603050405020304" pitchFamily="18" charset="0"/>
              </a:rPr>
              <a:t>A class is a blueprint</a:t>
            </a:r>
            <a:r>
              <a:rPr lang="en-GB" sz="2400" dirty="0">
                <a:effectLst/>
                <a:latin typeface="Calibri" panose="020F0502020204030204" pitchFamily="34" charset="0"/>
                <a:ea typeface="Calibri" panose="020F0502020204030204" pitchFamily="34" charset="0"/>
                <a:cs typeface="Times New Roman" panose="02020603050405020304" pitchFamily="18" charset="0"/>
              </a:rPr>
              <a:t> or template for creating objects (instances). It defines the structure and behaviour that its instances (objects) will have. </a:t>
            </a:r>
            <a:endParaRPr lang="en-US" sz="2400" dirty="0"/>
          </a:p>
        </p:txBody>
      </p:sp>
    </p:spTree>
    <p:extLst>
      <p:ext uri="{BB962C8B-B14F-4D97-AF65-F5344CB8AC3E}">
        <p14:creationId xmlns:p14="http://schemas.microsoft.com/office/powerpoint/2010/main" val="2886544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78752" y="533400"/>
            <a:ext cx="8229600" cy="990600"/>
          </a:xfrm>
        </p:spPr>
        <p:txBody>
          <a:bodyPr>
            <a:normAutofit/>
          </a:bodyPr>
          <a:lstStyle/>
          <a:p>
            <a:r>
              <a:rPr lang="en-US" dirty="0"/>
              <a:t>Classes</a:t>
            </a:r>
          </a:p>
        </p:txBody>
      </p:sp>
      <p:sp>
        <p:nvSpPr>
          <p:cNvPr id="5" name="Content Placeholder 2"/>
          <p:cNvSpPr>
            <a:spLocks noGrp="1"/>
          </p:cNvSpPr>
          <p:nvPr>
            <p:ph idx="1"/>
          </p:nvPr>
        </p:nvSpPr>
        <p:spPr>
          <a:xfrm>
            <a:off x="457200" y="1564343"/>
            <a:ext cx="8229600" cy="4876800"/>
          </a:xfrm>
        </p:spPr>
        <p:txBody>
          <a:bodyPr/>
          <a:lstStyle/>
          <a:p>
            <a:r>
              <a:rPr lang="en-US" dirty="0">
                <a:solidFill>
                  <a:srgbClr val="D2533C"/>
                </a:solidFill>
              </a:rPr>
              <a:t>Name: </a:t>
            </a:r>
            <a:r>
              <a:rPr lang="en-US" dirty="0">
                <a:solidFill>
                  <a:schemeClr val="accent6">
                    <a:lumMod val="75000"/>
                    <a:lumOff val="25000"/>
                  </a:schemeClr>
                </a:solidFill>
              </a:rPr>
              <a:t>What is it?</a:t>
            </a:r>
          </a:p>
          <a:p>
            <a:pPr lvl="1"/>
            <a:r>
              <a:rPr lang="en-US" dirty="0"/>
              <a:t>Person, </a:t>
            </a:r>
            <a:r>
              <a:rPr lang="en-US" dirty="0" err="1"/>
              <a:t>BankAccount</a:t>
            </a:r>
            <a:r>
              <a:rPr lang="en-US" dirty="0"/>
              <a:t>, Employee, Time, etc.</a:t>
            </a:r>
          </a:p>
          <a:p>
            <a:pPr lvl="1"/>
            <a:endParaRPr lang="en-US" dirty="0"/>
          </a:p>
          <a:p>
            <a:pPr lvl="1"/>
            <a:endParaRPr lang="en-US" dirty="0"/>
          </a:p>
          <a:p>
            <a:r>
              <a:rPr lang="en-US" dirty="0">
                <a:solidFill>
                  <a:srgbClr val="D2533C"/>
                </a:solidFill>
              </a:rPr>
              <a:t>Attributes: </a:t>
            </a:r>
            <a:r>
              <a:rPr lang="en-US" dirty="0">
                <a:solidFill>
                  <a:srgbClr val="008DBB"/>
                </a:solidFill>
              </a:rPr>
              <a:t>What does it describe?</a:t>
            </a:r>
          </a:p>
          <a:p>
            <a:pPr lvl="1"/>
            <a:r>
              <a:rPr lang="en-US" dirty="0"/>
              <a:t>Name, Age, Balance, salary, etc.</a:t>
            </a:r>
          </a:p>
          <a:p>
            <a:pPr lvl="1"/>
            <a:endParaRPr lang="en-US" dirty="0"/>
          </a:p>
          <a:p>
            <a:pPr marL="457200" lvl="1" indent="0">
              <a:buNone/>
            </a:pPr>
            <a:endParaRPr lang="en-US" dirty="0"/>
          </a:p>
          <a:p>
            <a:r>
              <a:rPr lang="en-US" dirty="0">
                <a:solidFill>
                  <a:srgbClr val="D2533C"/>
                </a:solidFill>
              </a:rPr>
              <a:t>Behavior: </a:t>
            </a:r>
            <a:r>
              <a:rPr lang="en-US" dirty="0">
                <a:solidFill>
                  <a:srgbClr val="008DBB"/>
                </a:solidFill>
              </a:rPr>
              <a:t>What can it do?</a:t>
            </a:r>
          </a:p>
          <a:p>
            <a:pPr lvl="1"/>
            <a:r>
              <a:rPr lang="en-US" dirty="0"/>
              <a:t>Speak, deposit, work, etc.</a:t>
            </a:r>
          </a:p>
          <a:p>
            <a:endParaRPr lang="en-US" dirty="0"/>
          </a:p>
        </p:txBody>
      </p:sp>
      <p:sp>
        <p:nvSpPr>
          <p:cNvPr id="6" name="TextBox 5"/>
          <p:cNvSpPr txBox="1"/>
          <p:nvPr/>
        </p:nvSpPr>
        <p:spPr>
          <a:xfrm>
            <a:off x="634962" y="1138657"/>
            <a:ext cx="851916" cy="461665"/>
          </a:xfrm>
          <a:prstGeom prst="rect">
            <a:avLst/>
          </a:prstGeom>
          <a:noFill/>
        </p:spPr>
        <p:txBody>
          <a:bodyPr wrap="none" rtlCol="0">
            <a:spAutoFit/>
          </a:bodyPr>
          <a:lstStyle/>
          <a:p>
            <a:r>
              <a:rPr lang="en-US" sz="2400" u="sng" dirty="0"/>
              <a:t>Type</a:t>
            </a:r>
          </a:p>
        </p:txBody>
      </p:sp>
      <p:sp>
        <p:nvSpPr>
          <p:cNvPr id="7" name="TextBox 6"/>
          <p:cNvSpPr txBox="1"/>
          <p:nvPr/>
        </p:nvSpPr>
        <p:spPr>
          <a:xfrm>
            <a:off x="569277" y="4777169"/>
            <a:ext cx="4555755" cy="461665"/>
          </a:xfrm>
          <a:prstGeom prst="rect">
            <a:avLst/>
          </a:prstGeom>
          <a:noFill/>
        </p:spPr>
        <p:txBody>
          <a:bodyPr wrap="none" rtlCol="0">
            <a:spAutoFit/>
          </a:bodyPr>
          <a:lstStyle/>
          <a:p>
            <a:r>
              <a:rPr lang="en-US" sz="2400" u="sng" dirty="0"/>
              <a:t>Operations -&gt; instance methods</a:t>
            </a:r>
          </a:p>
        </p:txBody>
      </p:sp>
      <p:sp>
        <p:nvSpPr>
          <p:cNvPr id="8" name="TextBox 7"/>
          <p:cNvSpPr txBox="1"/>
          <p:nvPr/>
        </p:nvSpPr>
        <p:spPr>
          <a:xfrm>
            <a:off x="633829" y="2935453"/>
            <a:ext cx="5274250" cy="461665"/>
          </a:xfrm>
          <a:prstGeom prst="rect">
            <a:avLst/>
          </a:prstGeom>
          <a:noFill/>
        </p:spPr>
        <p:txBody>
          <a:bodyPr wrap="none" rtlCol="0">
            <a:spAutoFit/>
          </a:bodyPr>
          <a:lstStyle/>
          <a:p>
            <a:r>
              <a:rPr lang="en-US" sz="2400" u="sng" dirty="0"/>
              <a:t>Properties, data -&gt; instance variables</a:t>
            </a:r>
          </a:p>
        </p:txBody>
      </p:sp>
    </p:spTree>
    <p:extLst>
      <p:ext uri="{BB962C8B-B14F-4D97-AF65-F5344CB8AC3E}">
        <p14:creationId xmlns:p14="http://schemas.microsoft.com/office/powerpoint/2010/main" val="773515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0200" y="891770"/>
            <a:ext cx="8489950" cy="654070"/>
          </a:xfrm>
        </p:spPr>
        <p:txBody>
          <a:bodyPr/>
          <a:lstStyle/>
          <a:p>
            <a:r>
              <a:rPr lang="en-US" dirty="0"/>
              <a:t>In summary, What are Objects and Classes?</a:t>
            </a:r>
          </a:p>
        </p:txBody>
      </p:sp>
      <p:sp>
        <p:nvSpPr>
          <p:cNvPr id="3" name="Content Placeholder 2"/>
          <p:cNvSpPr>
            <a:spLocks noGrp="1"/>
          </p:cNvSpPr>
          <p:nvPr>
            <p:ph idx="1"/>
          </p:nvPr>
        </p:nvSpPr>
        <p:spPr/>
        <p:txBody>
          <a:bodyPr/>
          <a:lstStyle/>
          <a:p>
            <a:pPr>
              <a:buFont typeface="Arial" charset="0"/>
              <a:buNone/>
            </a:pPr>
            <a:r>
              <a:rPr lang="en-US" sz="2400" dirty="0"/>
              <a:t>An object is</a:t>
            </a:r>
          </a:p>
          <a:p>
            <a:r>
              <a:rPr lang="en-US" sz="2400" dirty="0"/>
              <a:t>Something tangible (Ben, Ferrari)</a:t>
            </a:r>
          </a:p>
          <a:p>
            <a:r>
              <a:rPr lang="en-US" sz="2400" dirty="0"/>
              <a:t>Something that can be apprehended intellectually (Time, Date)</a:t>
            </a:r>
          </a:p>
          <a:p>
            <a:r>
              <a:rPr lang="en-US" sz="2400" dirty="0"/>
              <a:t>An object is an </a:t>
            </a:r>
            <a:r>
              <a:rPr lang="en-US" sz="2400" b="1" dirty="0">
                <a:solidFill>
                  <a:srgbClr val="800000"/>
                </a:solidFill>
              </a:rPr>
              <a:t>Instance of a class.</a:t>
            </a:r>
          </a:p>
          <a:p>
            <a:pPr marL="0" indent="0">
              <a:buNone/>
            </a:pPr>
            <a:r>
              <a:rPr lang="en-US" sz="2400" dirty="0">
                <a:solidFill>
                  <a:srgbClr val="000000"/>
                </a:solidFill>
              </a:rPr>
              <a:t>	- Ben is an instance of the class Persons: </a:t>
            </a:r>
            <a:r>
              <a:rPr lang="en-US" sz="2400" dirty="0"/>
              <a:t>a 	</a:t>
            </a:r>
            <a:r>
              <a:rPr lang="en-US" sz="2400" b="1" dirty="0"/>
              <a:t>specific object </a:t>
            </a:r>
            <a:r>
              <a:rPr lang="en-US" sz="2400" dirty="0"/>
              <a:t>that belongs to the class 	Persons</a:t>
            </a:r>
          </a:p>
          <a:p>
            <a:r>
              <a:rPr lang="en-US" sz="2400" dirty="0"/>
              <a:t>We want our </a:t>
            </a:r>
            <a:r>
              <a:rPr lang="en-US" sz="2400" b="1" dirty="0">
                <a:solidFill>
                  <a:srgbClr val="800000"/>
                </a:solidFill>
              </a:rPr>
              <a:t>class</a:t>
            </a:r>
            <a:r>
              <a:rPr lang="en-US" sz="2400" dirty="0"/>
              <a:t> to be a grouping of conceptually-related state and </a:t>
            </a:r>
            <a:r>
              <a:rPr lang="en-US" sz="2400" dirty="0" err="1"/>
              <a:t>behaviour</a:t>
            </a:r>
            <a:r>
              <a:rPr lang="en-US" sz="2400" dirty="0"/>
              <a:t> </a:t>
            </a:r>
          </a:p>
          <a:p>
            <a:pPr marL="0" indent="0">
              <a:buNone/>
            </a:pPr>
            <a:endParaRPr lang="en-US" sz="2400" dirty="0"/>
          </a:p>
          <a:p>
            <a:pPr marL="0" indent="0">
              <a:buNone/>
            </a:pPr>
            <a:endParaRPr lang="en-US" sz="2400" dirty="0">
              <a:solidFill>
                <a:srgbClr val="000000"/>
              </a:solidFill>
            </a:endParaRPr>
          </a:p>
          <a:p>
            <a:endParaRPr lang="en-US" sz="2400" dirty="0"/>
          </a:p>
        </p:txBody>
      </p:sp>
    </p:spTree>
    <p:extLst>
      <p:ext uri="{BB962C8B-B14F-4D97-AF65-F5344CB8AC3E}">
        <p14:creationId xmlns:p14="http://schemas.microsoft.com/office/powerpoint/2010/main" val="18643540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5COSC001W - OOP</a:t>
            </a:r>
            <a:endParaRPr lang="en-US" dirty="0"/>
          </a:p>
        </p:txBody>
      </p:sp>
      <p:sp>
        <p:nvSpPr>
          <p:cNvPr id="3" name="Content Placeholder 2"/>
          <p:cNvSpPr>
            <a:spLocks noGrp="1"/>
          </p:cNvSpPr>
          <p:nvPr>
            <p:ph idx="1"/>
          </p:nvPr>
        </p:nvSpPr>
        <p:spPr/>
        <p:txBody>
          <a:bodyPr/>
          <a:lstStyle/>
          <a:p>
            <a:pPr marL="0" indent="0">
              <a:buNone/>
            </a:pPr>
            <a:r>
              <a:rPr lang="en-US" dirty="0"/>
              <a:t>This module :</a:t>
            </a:r>
          </a:p>
          <a:p>
            <a:r>
              <a:rPr lang="en-US" dirty="0"/>
              <a:t>introduces</a:t>
            </a:r>
            <a:r>
              <a:rPr lang="en-US" b="1" dirty="0"/>
              <a:t> </a:t>
            </a:r>
            <a:r>
              <a:rPr lang="en-US" dirty="0"/>
              <a:t>the concepts of objects and classes </a:t>
            </a:r>
          </a:p>
          <a:p>
            <a:r>
              <a:rPr lang="en-US" dirty="0"/>
              <a:t>teaches to apply principles of object oriented programming, OOP analysis and design in tackling programming problems </a:t>
            </a:r>
          </a:p>
          <a:p>
            <a:r>
              <a:rPr lang="en-US" dirty="0"/>
              <a:t>aims to extend the programming skills you acquired in the first year</a:t>
            </a:r>
          </a:p>
          <a:p>
            <a:pPr marL="0" indent="0">
              <a:buNone/>
            </a:pPr>
            <a:endParaRPr lang="en-US" dirty="0"/>
          </a:p>
          <a:p>
            <a:endParaRPr lang="en-US" dirty="0"/>
          </a:p>
        </p:txBody>
      </p:sp>
    </p:spTree>
    <p:extLst>
      <p:ext uri="{BB962C8B-B14F-4D97-AF65-F5344CB8AC3E}">
        <p14:creationId xmlns:p14="http://schemas.microsoft.com/office/powerpoint/2010/main" val="1234729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200" dirty="0"/>
              <a:t>Example – Ben is a Tangible Object instance of  the class Person:</a:t>
            </a:r>
            <a:endParaRPr lang="en-US" dirty="0"/>
          </a:p>
        </p:txBody>
      </p:sp>
      <p:sp>
        <p:nvSpPr>
          <p:cNvPr id="3" name="Content Placeholder 2"/>
          <p:cNvSpPr>
            <a:spLocks noGrp="1"/>
          </p:cNvSpPr>
          <p:nvPr>
            <p:ph idx="1"/>
          </p:nvPr>
        </p:nvSpPr>
        <p:spPr>
          <a:xfrm>
            <a:off x="330200" y="2516824"/>
            <a:ext cx="8489950" cy="4370142"/>
          </a:xfrm>
        </p:spPr>
        <p:txBody>
          <a:bodyPr/>
          <a:lstStyle/>
          <a:p>
            <a:r>
              <a:rPr lang="en-US" dirty="0">
                <a:solidFill>
                  <a:srgbClr val="800000"/>
                </a:solidFill>
              </a:rPr>
              <a:t>State</a:t>
            </a:r>
            <a:r>
              <a:rPr lang="en-US" dirty="0"/>
              <a:t> (attributes)</a:t>
            </a:r>
          </a:p>
          <a:p>
            <a:pPr lvl="1"/>
            <a:r>
              <a:rPr lang="en-US" dirty="0"/>
              <a:t>Name</a:t>
            </a:r>
          </a:p>
          <a:p>
            <a:pPr lvl="1"/>
            <a:r>
              <a:rPr lang="en-US" dirty="0"/>
              <a:t>Age</a:t>
            </a:r>
          </a:p>
          <a:p>
            <a:r>
              <a:rPr lang="en-US" dirty="0">
                <a:solidFill>
                  <a:srgbClr val="800000"/>
                </a:solidFill>
              </a:rPr>
              <a:t>Behavior</a:t>
            </a:r>
            <a:r>
              <a:rPr lang="en-US" dirty="0"/>
              <a:t> (operations)</a:t>
            </a:r>
          </a:p>
          <a:p>
            <a:pPr lvl="1"/>
            <a:r>
              <a:rPr lang="en-US" dirty="0"/>
              <a:t>Walks</a:t>
            </a:r>
          </a:p>
          <a:p>
            <a:pPr lvl="1"/>
            <a:r>
              <a:rPr lang="en-US" dirty="0"/>
              <a:t>Eats</a:t>
            </a:r>
          </a:p>
          <a:p>
            <a:r>
              <a:rPr lang="en-US" dirty="0">
                <a:solidFill>
                  <a:srgbClr val="800000"/>
                </a:solidFill>
              </a:rPr>
              <a:t>Identity</a:t>
            </a:r>
          </a:p>
          <a:p>
            <a:pPr lvl="1"/>
            <a:r>
              <a:rPr lang="en-US" dirty="0"/>
              <a:t>His name</a:t>
            </a:r>
          </a:p>
        </p:txBody>
      </p:sp>
    </p:spTree>
    <p:extLst>
      <p:ext uri="{BB962C8B-B14F-4D97-AF65-F5344CB8AC3E}">
        <p14:creationId xmlns:p14="http://schemas.microsoft.com/office/powerpoint/2010/main" val="33376555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200" dirty="0"/>
              <a:t>Example – 11:00:00 is a time and is an Object Apprehended Intellectually, it is an instance of the class Time: </a:t>
            </a:r>
            <a:endParaRPr lang="en-US" dirty="0"/>
          </a:p>
        </p:txBody>
      </p:sp>
      <p:sp>
        <p:nvSpPr>
          <p:cNvPr id="3" name="Content Placeholder 2"/>
          <p:cNvSpPr>
            <a:spLocks noGrp="1"/>
          </p:cNvSpPr>
          <p:nvPr>
            <p:ph idx="1"/>
          </p:nvPr>
        </p:nvSpPr>
        <p:spPr>
          <a:xfrm>
            <a:off x="330200" y="2585548"/>
            <a:ext cx="8489950" cy="4370142"/>
          </a:xfrm>
        </p:spPr>
        <p:txBody>
          <a:bodyPr/>
          <a:lstStyle/>
          <a:p>
            <a:r>
              <a:rPr lang="en-US" dirty="0">
                <a:solidFill>
                  <a:srgbClr val="800000"/>
                </a:solidFill>
              </a:rPr>
              <a:t>State</a:t>
            </a:r>
            <a:r>
              <a:rPr lang="en-US" dirty="0"/>
              <a:t> (attributes)</a:t>
            </a:r>
          </a:p>
          <a:p>
            <a:pPr lvl="1">
              <a:buFont typeface="Wingdings" charset="0"/>
              <a:buNone/>
            </a:pPr>
            <a:r>
              <a:rPr lang="en-US" dirty="0"/>
              <a:t>- Hours			- Seconds</a:t>
            </a:r>
          </a:p>
          <a:p>
            <a:pPr lvl="1">
              <a:buFontTx/>
              <a:buChar char="-"/>
            </a:pPr>
            <a:r>
              <a:rPr lang="en-US" dirty="0"/>
              <a:t>Minutes</a:t>
            </a:r>
          </a:p>
          <a:p>
            <a:r>
              <a:rPr lang="en-US" dirty="0">
                <a:solidFill>
                  <a:srgbClr val="800000"/>
                </a:solidFill>
              </a:rPr>
              <a:t>Behavior</a:t>
            </a:r>
            <a:r>
              <a:rPr lang="en-US" dirty="0"/>
              <a:t> (operations)</a:t>
            </a:r>
          </a:p>
          <a:p>
            <a:pPr lvl="1">
              <a:buFont typeface="Wingdings" charset="0"/>
              <a:buNone/>
            </a:pPr>
            <a:r>
              <a:rPr lang="en-US" dirty="0"/>
              <a:t>- Set Hours		- Set Seconds</a:t>
            </a:r>
          </a:p>
          <a:p>
            <a:pPr lvl="1">
              <a:buFont typeface="Wingdings" charset="0"/>
              <a:buNone/>
            </a:pPr>
            <a:r>
              <a:rPr lang="en-US" dirty="0"/>
              <a:t>- Set Minutes</a:t>
            </a:r>
          </a:p>
          <a:p>
            <a:pPr>
              <a:lnSpc>
                <a:spcPct val="90000"/>
              </a:lnSpc>
            </a:pPr>
            <a:r>
              <a:rPr lang="en-US" dirty="0">
                <a:solidFill>
                  <a:srgbClr val="800000"/>
                </a:solidFill>
              </a:rPr>
              <a:t>Identity</a:t>
            </a:r>
          </a:p>
          <a:p>
            <a:pPr lvl="1">
              <a:lnSpc>
                <a:spcPct val="90000"/>
              </a:lnSpc>
              <a:buFont typeface="Wingdings" charset="0"/>
              <a:buNone/>
            </a:pPr>
            <a:r>
              <a:rPr lang="en-US" dirty="0"/>
              <a:t>- Would have a unique ID in the model</a:t>
            </a:r>
          </a:p>
          <a:p>
            <a:endParaRPr lang="en-US" dirty="0"/>
          </a:p>
        </p:txBody>
      </p:sp>
    </p:spTree>
    <p:extLst>
      <p:ext uri="{BB962C8B-B14F-4D97-AF65-F5344CB8AC3E}">
        <p14:creationId xmlns:p14="http://schemas.microsoft.com/office/powerpoint/2010/main" val="6003377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first class</a:t>
            </a:r>
          </a:p>
        </p:txBody>
      </p:sp>
      <p:sp>
        <p:nvSpPr>
          <p:cNvPr id="3" name="Content Placeholder 2"/>
          <p:cNvSpPr>
            <a:spLocks noGrp="1"/>
          </p:cNvSpPr>
          <p:nvPr>
            <p:ph idx="1"/>
          </p:nvPr>
        </p:nvSpPr>
        <p:spPr>
          <a:xfrm>
            <a:off x="327025" y="1642557"/>
            <a:ext cx="8489950" cy="1419298"/>
          </a:xfrm>
        </p:spPr>
        <p:txBody>
          <a:bodyPr/>
          <a:lstStyle/>
          <a:p>
            <a:r>
              <a:rPr lang="en-US" sz="2400" dirty="0"/>
              <a:t>Suppose you write code for a bank, and you are asked to write a class Account </a:t>
            </a:r>
          </a:p>
          <a:p>
            <a:r>
              <a:rPr lang="en-US" sz="2400" dirty="0"/>
              <a:t>What is state, behavior for a bank Account? </a:t>
            </a:r>
          </a:p>
          <a:p>
            <a:pPr marL="0" indent="0">
              <a:buNone/>
            </a:pPr>
            <a:r>
              <a:rPr lang="en-US" sz="2400" dirty="0"/>
              <a:t> </a:t>
            </a:r>
          </a:p>
          <a:p>
            <a:endParaRPr lang="en-US" sz="2400" dirty="0"/>
          </a:p>
        </p:txBody>
      </p:sp>
      <p:sp>
        <p:nvSpPr>
          <p:cNvPr id="4" name="Content Placeholder 2">
            <a:extLst>
              <a:ext uri="{FF2B5EF4-FFF2-40B4-BE49-F238E27FC236}">
                <a16:creationId xmlns:a16="http://schemas.microsoft.com/office/drawing/2014/main" id="{7CF87521-3CCC-01FF-3760-077304FA196F}"/>
              </a:ext>
            </a:extLst>
          </p:cNvPr>
          <p:cNvSpPr txBox="1">
            <a:spLocks/>
          </p:cNvSpPr>
          <p:nvPr/>
        </p:nvSpPr>
        <p:spPr bwMode="auto">
          <a:xfrm>
            <a:off x="327025" y="3505200"/>
            <a:ext cx="8489950" cy="1524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28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400">
                <a:solidFill>
                  <a:schemeClr val="tx1"/>
                </a:solidFill>
                <a:latin typeface="+mn-lt"/>
                <a:ea typeface="+mn-ea"/>
              </a:defRPr>
            </a:lvl2pPr>
            <a:lvl3pPr marL="1143000" indent="-228600" algn="l" rtl="0" eaLnBrk="1" fontAlgn="base" hangingPunct="1">
              <a:spcBef>
                <a:spcPct val="20000"/>
              </a:spcBef>
              <a:spcAft>
                <a:spcPct val="0"/>
              </a:spcAft>
              <a:buChar char="•"/>
              <a:defRPr sz="2000">
                <a:solidFill>
                  <a:schemeClr val="tx1"/>
                </a:solidFill>
                <a:latin typeface="+mn-lt"/>
                <a:ea typeface="+mn-ea"/>
              </a:defRPr>
            </a:lvl3pPr>
            <a:lvl4pPr marL="1600200" indent="-228600" algn="l" rtl="0" eaLnBrk="1" fontAlgn="base" hangingPunct="1">
              <a:spcBef>
                <a:spcPct val="20000"/>
              </a:spcBef>
              <a:spcAft>
                <a:spcPct val="0"/>
              </a:spcAft>
              <a:buChar char="–"/>
              <a:defRPr sz="2000">
                <a:solidFill>
                  <a:schemeClr val="tx1"/>
                </a:solidFill>
                <a:latin typeface="+mn-lt"/>
                <a:ea typeface="+mn-ea"/>
              </a:defRPr>
            </a:lvl4pPr>
            <a:lvl5pPr marL="2057400" indent="-228600" algn="l" rtl="0" eaLnBrk="1" fontAlgn="base" hangingPunct="1">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a:lstStyle>
          <a:p>
            <a:pPr defTabSz="914400"/>
            <a:r>
              <a:rPr lang="en-US" sz="2400" kern="0" dirty="0"/>
              <a:t>State -&gt; Attributes:</a:t>
            </a:r>
          </a:p>
          <a:p>
            <a:pPr lvl="1" defTabSz="914400"/>
            <a:r>
              <a:rPr lang="en-US" sz="2000" kern="0" dirty="0"/>
              <a:t>Account number</a:t>
            </a:r>
          </a:p>
          <a:p>
            <a:pPr lvl="1" defTabSz="914400"/>
            <a:r>
              <a:rPr lang="en-US" sz="2000" kern="0" dirty="0"/>
              <a:t>balance</a:t>
            </a:r>
          </a:p>
          <a:p>
            <a:pPr lvl="1" defTabSz="914400"/>
            <a:endParaRPr lang="en-US" sz="2000" kern="0" dirty="0"/>
          </a:p>
          <a:p>
            <a:pPr marL="0" indent="0" defTabSz="914400">
              <a:buFontTx/>
              <a:buNone/>
            </a:pPr>
            <a:endParaRPr lang="en-US" sz="2400" kern="0" dirty="0"/>
          </a:p>
          <a:p>
            <a:pPr marL="0" indent="0" defTabSz="914400">
              <a:buFontTx/>
              <a:buNone/>
            </a:pPr>
            <a:r>
              <a:rPr lang="en-US" sz="2400" kern="0" dirty="0"/>
              <a:t> </a:t>
            </a:r>
          </a:p>
          <a:p>
            <a:pPr defTabSz="914400"/>
            <a:endParaRPr lang="en-US" sz="2400" kern="0" dirty="0"/>
          </a:p>
        </p:txBody>
      </p:sp>
      <p:sp>
        <p:nvSpPr>
          <p:cNvPr id="5" name="Content Placeholder 2">
            <a:extLst>
              <a:ext uri="{FF2B5EF4-FFF2-40B4-BE49-F238E27FC236}">
                <a16:creationId xmlns:a16="http://schemas.microsoft.com/office/drawing/2014/main" id="{10EFEA67-7897-A23C-46B8-28F5F2A34C49}"/>
              </a:ext>
            </a:extLst>
          </p:cNvPr>
          <p:cNvSpPr txBox="1">
            <a:spLocks/>
          </p:cNvSpPr>
          <p:nvPr/>
        </p:nvSpPr>
        <p:spPr bwMode="auto">
          <a:xfrm>
            <a:off x="4732770" y="3454019"/>
            <a:ext cx="8489950" cy="1524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28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400">
                <a:solidFill>
                  <a:schemeClr val="tx1"/>
                </a:solidFill>
                <a:latin typeface="+mn-lt"/>
                <a:ea typeface="+mn-ea"/>
              </a:defRPr>
            </a:lvl2pPr>
            <a:lvl3pPr marL="1143000" indent="-228600" algn="l" rtl="0" eaLnBrk="1" fontAlgn="base" hangingPunct="1">
              <a:spcBef>
                <a:spcPct val="20000"/>
              </a:spcBef>
              <a:spcAft>
                <a:spcPct val="0"/>
              </a:spcAft>
              <a:buChar char="•"/>
              <a:defRPr sz="2000">
                <a:solidFill>
                  <a:schemeClr val="tx1"/>
                </a:solidFill>
                <a:latin typeface="+mn-lt"/>
                <a:ea typeface="+mn-ea"/>
              </a:defRPr>
            </a:lvl3pPr>
            <a:lvl4pPr marL="1600200" indent="-228600" algn="l" rtl="0" eaLnBrk="1" fontAlgn="base" hangingPunct="1">
              <a:spcBef>
                <a:spcPct val="20000"/>
              </a:spcBef>
              <a:spcAft>
                <a:spcPct val="0"/>
              </a:spcAft>
              <a:buChar char="–"/>
              <a:defRPr sz="2000">
                <a:solidFill>
                  <a:schemeClr val="tx1"/>
                </a:solidFill>
                <a:latin typeface="+mn-lt"/>
                <a:ea typeface="+mn-ea"/>
              </a:defRPr>
            </a:lvl4pPr>
            <a:lvl5pPr marL="2057400" indent="-228600" algn="l" rtl="0" eaLnBrk="1" fontAlgn="base" hangingPunct="1">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a:lstStyle>
          <a:p>
            <a:pPr defTabSz="914400"/>
            <a:r>
              <a:rPr lang="en-US" sz="2400" kern="0" dirty="0"/>
              <a:t>Behaviors -&gt; Operations:</a:t>
            </a:r>
          </a:p>
          <a:p>
            <a:pPr lvl="1" defTabSz="914400"/>
            <a:r>
              <a:rPr lang="en-US" sz="2000" kern="0" dirty="0"/>
              <a:t>Withdraw</a:t>
            </a:r>
          </a:p>
          <a:p>
            <a:pPr lvl="1" defTabSz="914400"/>
            <a:r>
              <a:rPr lang="en-US" sz="2000" kern="0" dirty="0"/>
              <a:t>Deposit</a:t>
            </a:r>
          </a:p>
          <a:p>
            <a:pPr lvl="1" defTabSz="914400"/>
            <a:r>
              <a:rPr lang="en-US" sz="2000" kern="0" dirty="0"/>
              <a:t>Get balance</a:t>
            </a:r>
          </a:p>
          <a:p>
            <a:pPr lvl="1" defTabSz="914400"/>
            <a:r>
              <a:rPr lang="en-US" sz="2000" kern="0" dirty="0"/>
              <a:t>Close account</a:t>
            </a:r>
          </a:p>
          <a:p>
            <a:pPr lvl="1" defTabSz="914400"/>
            <a:endParaRPr lang="en-US" sz="2000" kern="0" dirty="0"/>
          </a:p>
          <a:p>
            <a:pPr marL="0" indent="0" defTabSz="914400">
              <a:buFontTx/>
              <a:buNone/>
            </a:pPr>
            <a:endParaRPr lang="en-US" sz="2400" kern="0" dirty="0"/>
          </a:p>
          <a:p>
            <a:pPr marL="0" indent="0" defTabSz="914400">
              <a:buFontTx/>
              <a:buNone/>
            </a:pPr>
            <a:r>
              <a:rPr lang="en-US" sz="2400" kern="0" dirty="0"/>
              <a:t> </a:t>
            </a:r>
          </a:p>
          <a:p>
            <a:pPr defTabSz="914400"/>
            <a:endParaRPr lang="en-US" sz="2400" kern="0" dirty="0"/>
          </a:p>
        </p:txBody>
      </p:sp>
    </p:spTree>
    <p:extLst>
      <p:ext uri="{BB962C8B-B14F-4D97-AF65-F5344CB8AC3E}">
        <p14:creationId xmlns:p14="http://schemas.microsoft.com/office/powerpoint/2010/main" val="2286708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1" end="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2" end="2"/>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1" end="1"/>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
                                            <p:txEl>
                                              <p:pRg st="2" end="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
                                            <p:txEl>
                                              <p:pRg st="3" end="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Representing a Class Graphically (UML) </a:t>
            </a:r>
            <a:br>
              <a:rPr lang="en-US" dirty="0"/>
            </a:br>
            <a:endParaRPr lang="en-US" dirty="0"/>
          </a:p>
        </p:txBody>
      </p:sp>
      <p:grpSp>
        <p:nvGrpSpPr>
          <p:cNvPr id="8" name="Group 7"/>
          <p:cNvGrpSpPr/>
          <p:nvPr/>
        </p:nvGrpSpPr>
        <p:grpSpPr>
          <a:xfrm>
            <a:off x="2377073" y="1953376"/>
            <a:ext cx="4298271" cy="3541213"/>
            <a:chOff x="2588730" y="1844763"/>
            <a:chExt cx="4298271" cy="3541213"/>
          </a:xfrm>
        </p:grpSpPr>
        <p:sp>
          <p:nvSpPr>
            <p:cNvPr id="5" name="TextBox 4"/>
            <p:cNvSpPr txBox="1"/>
            <p:nvPr/>
          </p:nvSpPr>
          <p:spPr>
            <a:xfrm>
              <a:off x="2588730" y="1844763"/>
              <a:ext cx="4298271" cy="954107"/>
            </a:xfrm>
            <a:prstGeom prst="rect">
              <a:avLst/>
            </a:prstGeom>
            <a:noFill/>
            <a:ln w="28575" cmpd="sng">
              <a:solidFill>
                <a:srgbClr val="000000"/>
              </a:solidFill>
            </a:ln>
          </p:spPr>
          <p:txBody>
            <a:bodyPr wrap="square" rtlCol="0">
              <a:spAutoFit/>
            </a:bodyPr>
            <a:lstStyle/>
            <a:p>
              <a:pPr algn="ctr"/>
              <a:endParaRPr lang="en-US" dirty="0"/>
            </a:p>
            <a:p>
              <a:pPr algn="ctr"/>
              <a:r>
                <a:rPr lang="en-US" sz="2000" b="1" dirty="0" err="1"/>
                <a:t>BankAccount</a:t>
              </a:r>
              <a:endParaRPr lang="en-US" b="1" dirty="0"/>
            </a:p>
            <a:p>
              <a:pPr algn="ctr"/>
              <a:endParaRPr lang="en-US" dirty="0"/>
            </a:p>
          </p:txBody>
        </p:sp>
        <p:sp>
          <p:nvSpPr>
            <p:cNvPr id="6" name="TextBox 5"/>
            <p:cNvSpPr txBox="1"/>
            <p:nvPr/>
          </p:nvSpPr>
          <p:spPr>
            <a:xfrm>
              <a:off x="2588730" y="2800653"/>
              <a:ext cx="4281990" cy="923330"/>
            </a:xfrm>
            <a:prstGeom prst="rect">
              <a:avLst/>
            </a:prstGeom>
            <a:noFill/>
            <a:ln w="9525" cmpd="sng">
              <a:solidFill>
                <a:srgbClr val="000000"/>
              </a:solidFill>
            </a:ln>
          </p:spPr>
          <p:txBody>
            <a:bodyPr wrap="square" rtlCol="0">
              <a:spAutoFit/>
            </a:bodyPr>
            <a:lstStyle/>
            <a:p>
              <a:pPr algn="ctr"/>
              <a:endParaRPr lang="en-US" dirty="0"/>
            </a:p>
            <a:p>
              <a:r>
                <a:rPr lang="en-US" dirty="0"/>
                <a:t>- balance: double</a:t>
              </a:r>
            </a:p>
            <a:p>
              <a:pPr algn="ctr"/>
              <a:endParaRPr lang="en-US" dirty="0"/>
            </a:p>
          </p:txBody>
        </p:sp>
        <p:sp>
          <p:nvSpPr>
            <p:cNvPr id="7" name="TextBox 6"/>
            <p:cNvSpPr txBox="1"/>
            <p:nvPr/>
          </p:nvSpPr>
          <p:spPr>
            <a:xfrm>
              <a:off x="2588730" y="2800653"/>
              <a:ext cx="4298271" cy="2585323"/>
            </a:xfrm>
            <a:prstGeom prst="rect">
              <a:avLst/>
            </a:prstGeom>
            <a:noFill/>
            <a:ln w="28575" cmpd="sng">
              <a:solidFill>
                <a:srgbClr val="000000"/>
              </a:solidFill>
            </a:ln>
          </p:spPr>
          <p:txBody>
            <a:bodyPr wrap="square" rtlCol="0">
              <a:spAutoFit/>
            </a:bodyPr>
            <a:lstStyle/>
            <a:p>
              <a:pPr algn="ctr"/>
              <a:endParaRPr lang="en-US" dirty="0"/>
            </a:p>
            <a:p>
              <a:endParaRPr lang="en-US" dirty="0"/>
            </a:p>
            <a:p>
              <a:r>
                <a:rPr lang="en-US" dirty="0"/>
                <a:t>- </a:t>
              </a:r>
              <a:r>
                <a:rPr lang="en-US" dirty="0" err="1"/>
                <a:t>accountNum</a:t>
              </a:r>
              <a:r>
                <a:rPr lang="en-US" dirty="0"/>
                <a:t>: String</a:t>
              </a:r>
            </a:p>
            <a:p>
              <a:endParaRPr lang="en-US" dirty="0"/>
            </a:p>
            <a:p>
              <a:r>
                <a:rPr lang="en-US" dirty="0"/>
                <a:t>+ withdraw (amount: double): void</a:t>
              </a:r>
            </a:p>
            <a:p>
              <a:r>
                <a:rPr lang="en-US" dirty="0"/>
                <a:t>+ deposit (amount: double): void</a:t>
              </a:r>
            </a:p>
            <a:p>
              <a:r>
                <a:rPr lang="en-US" dirty="0"/>
                <a:t>+ </a:t>
              </a:r>
              <a:r>
                <a:rPr lang="en-US" dirty="0" err="1"/>
                <a:t>getBalance</a:t>
              </a:r>
              <a:r>
                <a:rPr lang="en-US" dirty="0"/>
                <a:t>(): double</a:t>
              </a:r>
            </a:p>
            <a:p>
              <a:r>
                <a:rPr lang="en-US" dirty="0"/>
                <a:t>+ close(): void</a:t>
              </a:r>
            </a:p>
            <a:p>
              <a:endParaRPr lang="en-US" dirty="0"/>
            </a:p>
          </p:txBody>
        </p:sp>
      </p:grpSp>
      <p:sp>
        <p:nvSpPr>
          <p:cNvPr id="9" name="TextBox 8"/>
          <p:cNvSpPr txBox="1"/>
          <p:nvPr/>
        </p:nvSpPr>
        <p:spPr>
          <a:xfrm>
            <a:off x="255388" y="2842363"/>
            <a:ext cx="1909647" cy="400110"/>
          </a:xfrm>
          <a:prstGeom prst="rect">
            <a:avLst/>
          </a:prstGeom>
          <a:noFill/>
        </p:spPr>
        <p:txBody>
          <a:bodyPr wrap="none" rtlCol="0">
            <a:spAutoFit/>
          </a:bodyPr>
          <a:lstStyle/>
          <a:p>
            <a:r>
              <a:rPr lang="en-US" sz="2000" b="1" dirty="0">
                <a:solidFill>
                  <a:srgbClr val="0000FF"/>
                </a:solidFill>
              </a:rPr>
              <a:t>Means Private</a:t>
            </a:r>
          </a:p>
        </p:txBody>
      </p:sp>
      <p:cxnSp>
        <p:nvCxnSpPr>
          <p:cNvPr id="11" name="Straight Arrow Connector 10"/>
          <p:cNvCxnSpPr/>
          <p:nvPr/>
        </p:nvCxnSpPr>
        <p:spPr>
          <a:xfrm>
            <a:off x="2132473" y="3201599"/>
            <a:ext cx="309724" cy="184666"/>
          </a:xfrm>
          <a:prstGeom prst="straightConnector1">
            <a:avLst/>
          </a:prstGeom>
          <a:ln>
            <a:solidFill>
              <a:srgbClr val="0000FF"/>
            </a:solidFill>
            <a:tailEnd type="arrow"/>
          </a:ln>
        </p:spPr>
        <p:style>
          <a:lnRef idx="3">
            <a:schemeClr val="accent2"/>
          </a:lnRef>
          <a:fillRef idx="0">
            <a:schemeClr val="accent2"/>
          </a:fillRef>
          <a:effectRef idx="2">
            <a:schemeClr val="accent2"/>
          </a:effectRef>
          <a:fontRef idx="minor">
            <a:schemeClr val="tx1"/>
          </a:fontRef>
        </p:style>
      </p:cxnSp>
      <p:sp>
        <p:nvSpPr>
          <p:cNvPr id="13" name="TextBox 12"/>
          <p:cNvSpPr txBox="1"/>
          <p:nvPr/>
        </p:nvSpPr>
        <p:spPr>
          <a:xfrm>
            <a:off x="255388" y="4232052"/>
            <a:ext cx="1823736" cy="400110"/>
          </a:xfrm>
          <a:prstGeom prst="rect">
            <a:avLst/>
          </a:prstGeom>
          <a:noFill/>
        </p:spPr>
        <p:txBody>
          <a:bodyPr wrap="none" rtlCol="0">
            <a:spAutoFit/>
          </a:bodyPr>
          <a:lstStyle/>
          <a:p>
            <a:r>
              <a:rPr lang="en-US" sz="2000" b="1" dirty="0">
                <a:solidFill>
                  <a:srgbClr val="0000FF"/>
                </a:solidFill>
              </a:rPr>
              <a:t>Means Public</a:t>
            </a:r>
          </a:p>
        </p:txBody>
      </p:sp>
      <p:cxnSp>
        <p:nvCxnSpPr>
          <p:cNvPr id="14" name="Straight Arrow Connector 13"/>
          <p:cNvCxnSpPr/>
          <p:nvPr/>
        </p:nvCxnSpPr>
        <p:spPr>
          <a:xfrm flipV="1">
            <a:off x="2127967" y="4199492"/>
            <a:ext cx="363073" cy="200055"/>
          </a:xfrm>
          <a:prstGeom prst="straightConnector1">
            <a:avLst/>
          </a:prstGeom>
          <a:ln>
            <a:solidFill>
              <a:srgbClr val="0000FF"/>
            </a:solidFill>
            <a:tailEnd type="arrow"/>
          </a:ln>
        </p:spPr>
        <p:style>
          <a:lnRef idx="3">
            <a:schemeClr val="accent2"/>
          </a:lnRef>
          <a:fillRef idx="0">
            <a:schemeClr val="accent2"/>
          </a:fillRef>
          <a:effectRef idx="2">
            <a:schemeClr val="accent2"/>
          </a:effectRef>
          <a:fontRef idx="minor">
            <a:schemeClr val="tx1"/>
          </a:fontRef>
        </p:style>
      </p:cxnSp>
      <p:sp>
        <p:nvSpPr>
          <p:cNvPr id="18" name="TextBox 17"/>
          <p:cNvSpPr txBox="1"/>
          <p:nvPr/>
        </p:nvSpPr>
        <p:spPr>
          <a:xfrm>
            <a:off x="6910503" y="3042418"/>
            <a:ext cx="811841" cy="400110"/>
          </a:xfrm>
          <a:prstGeom prst="rect">
            <a:avLst/>
          </a:prstGeom>
          <a:noFill/>
        </p:spPr>
        <p:txBody>
          <a:bodyPr wrap="none" rtlCol="0">
            <a:spAutoFit/>
          </a:bodyPr>
          <a:lstStyle/>
          <a:p>
            <a:r>
              <a:rPr lang="en-US" sz="2000" b="1" dirty="0">
                <a:solidFill>
                  <a:srgbClr val="008000"/>
                </a:solidFill>
              </a:rPr>
              <a:t>State</a:t>
            </a:r>
          </a:p>
        </p:txBody>
      </p:sp>
      <p:sp>
        <p:nvSpPr>
          <p:cNvPr id="19" name="TextBox 18"/>
          <p:cNvSpPr txBox="1"/>
          <p:nvPr/>
        </p:nvSpPr>
        <p:spPr>
          <a:xfrm>
            <a:off x="6922592" y="4432107"/>
            <a:ext cx="1441420" cy="400110"/>
          </a:xfrm>
          <a:prstGeom prst="rect">
            <a:avLst/>
          </a:prstGeom>
          <a:noFill/>
        </p:spPr>
        <p:txBody>
          <a:bodyPr wrap="none" rtlCol="0">
            <a:spAutoFit/>
          </a:bodyPr>
          <a:lstStyle/>
          <a:p>
            <a:r>
              <a:rPr lang="en-US" sz="2000" b="1" dirty="0" err="1">
                <a:solidFill>
                  <a:srgbClr val="008000"/>
                </a:solidFill>
              </a:rPr>
              <a:t>Behaviour</a:t>
            </a:r>
            <a:endParaRPr lang="en-US" sz="2000" b="1" dirty="0">
              <a:solidFill>
                <a:srgbClr val="008000"/>
              </a:solidFill>
            </a:endParaRPr>
          </a:p>
        </p:txBody>
      </p:sp>
      <p:sp>
        <p:nvSpPr>
          <p:cNvPr id="15" name="TextBox 14"/>
          <p:cNvSpPr txBox="1"/>
          <p:nvPr/>
        </p:nvSpPr>
        <p:spPr>
          <a:xfrm>
            <a:off x="6910503" y="2178818"/>
            <a:ext cx="883225" cy="400110"/>
          </a:xfrm>
          <a:prstGeom prst="rect">
            <a:avLst/>
          </a:prstGeom>
          <a:noFill/>
        </p:spPr>
        <p:txBody>
          <a:bodyPr wrap="none" rtlCol="0">
            <a:spAutoFit/>
          </a:bodyPr>
          <a:lstStyle/>
          <a:p>
            <a:r>
              <a:rPr lang="en-US" sz="2000" b="1" dirty="0">
                <a:solidFill>
                  <a:srgbClr val="008000"/>
                </a:solidFill>
              </a:rPr>
              <a:t>Name</a:t>
            </a:r>
          </a:p>
        </p:txBody>
      </p:sp>
    </p:spTree>
    <p:extLst>
      <p:ext uri="{BB962C8B-B14F-4D97-AF65-F5344CB8AC3E}">
        <p14:creationId xmlns:p14="http://schemas.microsoft.com/office/powerpoint/2010/main" val="3993664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p:bldP spid="18" grpId="0"/>
      <p:bldP spid="19" grpId="0"/>
      <p:bldP spid="1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57200" y="811824"/>
            <a:ext cx="8229600" cy="990600"/>
          </a:xfrm>
        </p:spPr>
        <p:txBody>
          <a:bodyPr/>
          <a:lstStyle/>
          <a:p>
            <a:r>
              <a:rPr lang="en-US" dirty="0"/>
              <a:t>Example: </a:t>
            </a:r>
            <a:r>
              <a:rPr lang="en-US" dirty="0" err="1"/>
              <a:t>BankAccount</a:t>
            </a:r>
            <a:r>
              <a:rPr lang="en-US" dirty="0"/>
              <a:t> class</a:t>
            </a:r>
          </a:p>
        </p:txBody>
      </p:sp>
      <p:grpSp>
        <p:nvGrpSpPr>
          <p:cNvPr id="5" name="Group 4"/>
          <p:cNvGrpSpPr/>
          <p:nvPr/>
        </p:nvGrpSpPr>
        <p:grpSpPr>
          <a:xfrm>
            <a:off x="268402" y="2193469"/>
            <a:ext cx="3869800" cy="3541213"/>
            <a:chOff x="2588730" y="1844763"/>
            <a:chExt cx="4298271" cy="3541213"/>
          </a:xfrm>
        </p:grpSpPr>
        <p:sp>
          <p:nvSpPr>
            <p:cNvPr id="6" name="TextBox 5"/>
            <p:cNvSpPr txBox="1"/>
            <p:nvPr/>
          </p:nvSpPr>
          <p:spPr>
            <a:xfrm>
              <a:off x="2588730" y="1844763"/>
              <a:ext cx="4298271" cy="954107"/>
            </a:xfrm>
            <a:prstGeom prst="rect">
              <a:avLst/>
            </a:prstGeom>
            <a:noFill/>
            <a:ln w="28575" cmpd="sng">
              <a:solidFill>
                <a:srgbClr val="000000"/>
              </a:solidFill>
            </a:ln>
          </p:spPr>
          <p:txBody>
            <a:bodyPr wrap="square" rtlCol="0">
              <a:spAutoFit/>
            </a:bodyPr>
            <a:lstStyle/>
            <a:p>
              <a:pPr algn="ctr"/>
              <a:endParaRPr lang="en-US" dirty="0"/>
            </a:p>
            <a:p>
              <a:pPr algn="ctr"/>
              <a:r>
                <a:rPr lang="en-US" sz="2000" b="1" dirty="0" err="1"/>
                <a:t>BankAccount</a:t>
              </a:r>
              <a:endParaRPr lang="en-US" b="1" dirty="0"/>
            </a:p>
            <a:p>
              <a:pPr algn="ctr"/>
              <a:endParaRPr lang="en-US" dirty="0"/>
            </a:p>
          </p:txBody>
        </p:sp>
        <p:sp>
          <p:nvSpPr>
            <p:cNvPr id="7" name="TextBox 6"/>
            <p:cNvSpPr txBox="1"/>
            <p:nvPr/>
          </p:nvSpPr>
          <p:spPr>
            <a:xfrm>
              <a:off x="2588730" y="2800653"/>
              <a:ext cx="4281990" cy="923330"/>
            </a:xfrm>
            <a:prstGeom prst="rect">
              <a:avLst/>
            </a:prstGeom>
            <a:noFill/>
            <a:ln w="9525" cmpd="sng">
              <a:solidFill>
                <a:srgbClr val="000000"/>
              </a:solidFill>
            </a:ln>
          </p:spPr>
          <p:txBody>
            <a:bodyPr wrap="square" rtlCol="0">
              <a:spAutoFit/>
            </a:bodyPr>
            <a:lstStyle/>
            <a:p>
              <a:pPr algn="ctr"/>
              <a:endParaRPr lang="en-US" dirty="0"/>
            </a:p>
            <a:p>
              <a:r>
                <a:rPr lang="en-US" dirty="0"/>
                <a:t>- balance: double</a:t>
              </a:r>
            </a:p>
            <a:p>
              <a:pPr algn="ctr"/>
              <a:endParaRPr lang="en-US" dirty="0"/>
            </a:p>
          </p:txBody>
        </p:sp>
        <p:sp>
          <p:nvSpPr>
            <p:cNvPr id="8" name="TextBox 7"/>
            <p:cNvSpPr txBox="1"/>
            <p:nvPr/>
          </p:nvSpPr>
          <p:spPr>
            <a:xfrm>
              <a:off x="2588730" y="2800653"/>
              <a:ext cx="4298271" cy="2585323"/>
            </a:xfrm>
            <a:prstGeom prst="rect">
              <a:avLst/>
            </a:prstGeom>
            <a:noFill/>
            <a:ln w="28575" cmpd="sng">
              <a:solidFill>
                <a:srgbClr val="000000"/>
              </a:solidFill>
            </a:ln>
          </p:spPr>
          <p:txBody>
            <a:bodyPr wrap="square" rtlCol="0">
              <a:spAutoFit/>
            </a:bodyPr>
            <a:lstStyle/>
            <a:p>
              <a:pPr algn="ctr"/>
              <a:endParaRPr lang="en-US" dirty="0"/>
            </a:p>
            <a:p>
              <a:endParaRPr lang="en-US" dirty="0"/>
            </a:p>
            <a:p>
              <a:r>
                <a:rPr lang="en-US" dirty="0"/>
                <a:t>- </a:t>
              </a:r>
              <a:r>
                <a:rPr lang="en-US" dirty="0" err="1"/>
                <a:t>accountNum</a:t>
              </a:r>
              <a:r>
                <a:rPr lang="en-US" dirty="0"/>
                <a:t>: String</a:t>
              </a:r>
            </a:p>
            <a:p>
              <a:endParaRPr lang="en-US" dirty="0"/>
            </a:p>
            <a:p>
              <a:r>
                <a:rPr lang="en-US" dirty="0"/>
                <a:t>+ withdraw (amount: double): void</a:t>
              </a:r>
            </a:p>
            <a:p>
              <a:r>
                <a:rPr lang="en-US" dirty="0"/>
                <a:t>+ deposit (amount: double): void</a:t>
              </a:r>
            </a:p>
            <a:p>
              <a:r>
                <a:rPr lang="en-US" dirty="0"/>
                <a:t>+ </a:t>
              </a:r>
              <a:r>
                <a:rPr lang="en-US" dirty="0" err="1"/>
                <a:t>getBalance</a:t>
              </a:r>
              <a:r>
                <a:rPr lang="en-US" dirty="0"/>
                <a:t>(): double</a:t>
              </a:r>
            </a:p>
            <a:p>
              <a:r>
                <a:rPr lang="en-US" dirty="0"/>
                <a:t>+ close(): void</a:t>
              </a:r>
            </a:p>
            <a:p>
              <a:endParaRPr lang="en-US" dirty="0"/>
            </a:p>
          </p:txBody>
        </p:sp>
      </p:grpSp>
      <p:sp>
        <p:nvSpPr>
          <p:cNvPr id="9" name="TextBox 8"/>
          <p:cNvSpPr txBox="1"/>
          <p:nvPr/>
        </p:nvSpPr>
        <p:spPr>
          <a:xfrm>
            <a:off x="1620248" y="6120853"/>
            <a:ext cx="1005954" cy="461665"/>
          </a:xfrm>
          <a:prstGeom prst="rect">
            <a:avLst/>
          </a:prstGeom>
          <a:noFill/>
        </p:spPr>
        <p:txBody>
          <a:bodyPr wrap="none" rtlCol="0">
            <a:spAutoFit/>
          </a:bodyPr>
          <a:lstStyle/>
          <a:p>
            <a:r>
              <a:rPr lang="en-US" sz="2400" b="1" dirty="0">
                <a:solidFill>
                  <a:schemeClr val="tx2"/>
                </a:solidFill>
              </a:rPr>
              <a:t>Class</a:t>
            </a:r>
          </a:p>
        </p:txBody>
      </p:sp>
      <p:sp>
        <p:nvSpPr>
          <p:cNvPr id="10" name="TextBox 9"/>
          <p:cNvSpPr txBox="1"/>
          <p:nvPr/>
        </p:nvSpPr>
        <p:spPr>
          <a:xfrm>
            <a:off x="5167277" y="2041364"/>
            <a:ext cx="1506292" cy="2031325"/>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15000£</a:t>
            </a:r>
          </a:p>
          <a:p>
            <a:r>
              <a:rPr lang="en-US" dirty="0"/>
              <a:t>A0123</a:t>
            </a:r>
          </a:p>
          <a:p>
            <a:endParaRPr lang="en-US" dirty="0"/>
          </a:p>
          <a:p>
            <a:r>
              <a:rPr lang="en-US" dirty="0"/>
              <a:t>withdraw()</a:t>
            </a:r>
          </a:p>
          <a:p>
            <a:r>
              <a:rPr lang="en-US" dirty="0"/>
              <a:t>deposit()</a:t>
            </a:r>
          </a:p>
          <a:p>
            <a:r>
              <a:rPr lang="en-US" dirty="0" err="1"/>
              <a:t>getBalance</a:t>
            </a:r>
            <a:r>
              <a:rPr lang="en-US" dirty="0"/>
              <a:t>()</a:t>
            </a:r>
          </a:p>
          <a:p>
            <a:r>
              <a:rPr lang="en-US" dirty="0"/>
              <a:t>close()</a:t>
            </a:r>
          </a:p>
        </p:txBody>
      </p:sp>
      <p:sp>
        <p:nvSpPr>
          <p:cNvPr id="11" name="TextBox 10"/>
          <p:cNvSpPr txBox="1"/>
          <p:nvPr/>
        </p:nvSpPr>
        <p:spPr>
          <a:xfrm>
            <a:off x="7180508" y="2041364"/>
            <a:ext cx="1506292" cy="2031325"/>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20000£</a:t>
            </a:r>
          </a:p>
          <a:p>
            <a:r>
              <a:rPr lang="en-US" dirty="0"/>
              <a:t>A0456</a:t>
            </a:r>
          </a:p>
          <a:p>
            <a:endParaRPr lang="en-US" dirty="0"/>
          </a:p>
          <a:p>
            <a:r>
              <a:rPr lang="en-US" dirty="0"/>
              <a:t>withdraw()</a:t>
            </a:r>
          </a:p>
          <a:p>
            <a:r>
              <a:rPr lang="en-US" dirty="0"/>
              <a:t>deposit()</a:t>
            </a:r>
          </a:p>
          <a:p>
            <a:r>
              <a:rPr lang="en-US" dirty="0" err="1"/>
              <a:t>getBalance</a:t>
            </a:r>
            <a:r>
              <a:rPr lang="en-US" dirty="0"/>
              <a:t>()</a:t>
            </a:r>
          </a:p>
          <a:p>
            <a:r>
              <a:rPr lang="en-US" dirty="0"/>
              <a:t>close()</a:t>
            </a:r>
          </a:p>
        </p:txBody>
      </p:sp>
      <p:sp>
        <p:nvSpPr>
          <p:cNvPr id="12" name="TextBox 11"/>
          <p:cNvSpPr txBox="1"/>
          <p:nvPr/>
        </p:nvSpPr>
        <p:spPr>
          <a:xfrm>
            <a:off x="5341573" y="4149627"/>
            <a:ext cx="1153731" cy="400110"/>
          </a:xfrm>
          <a:prstGeom prst="rect">
            <a:avLst/>
          </a:prstGeom>
          <a:noFill/>
        </p:spPr>
        <p:txBody>
          <a:bodyPr wrap="none" rtlCol="0">
            <a:spAutoFit/>
          </a:bodyPr>
          <a:lstStyle/>
          <a:p>
            <a:r>
              <a:rPr lang="en-US" sz="2000" b="1" dirty="0" err="1">
                <a:solidFill>
                  <a:schemeClr val="tx2"/>
                </a:solidFill>
              </a:rPr>
              <a:t>BobAcc</a:t>
            </a:r>
            <a:endParaRPr lang="en-US" sz="2000" b="1" dirty="0">
              <a:solidFill>
                <a:schemeClr val="tx2"/>
              </a:solidFill>
            </a:endParaRPr>
          </a:p>
        </p:txBody>
      </p:sp>
      <p:sp>
        <p:nvSpPr>
          <p:cNvPr id="13" name="TextBox 12"/>
          <p:cNvSpPr txBox="1"/>
          <p:nvPr/>
        </p:nvSpPr>
        <p:spPr>
          <a:xfrm>
            <a:off x="7304297" y="4149627"/>
            <a:ext cx="1239767" cy="400110"/>
          </a:xfrm>
          <a:prstGeom prst="rect">
            <a:avLst/>
          </a:prstGeom>
          <a:noFill/>
        </p:spPr>
        <p:txBody>
          <a:bodyPr wrap="none" rtlCol="0">
            <a:spAutoFit/>
          </a:bodyPr>
          <a:lstStyle/>
          <a:p>
            <a:r>
              <a:rPr lang="en-US" sz="2000" b="1" dirty="0" err="1">
                <a:solidFill>
                  <a:schemeClr val="tx2"/>
                </a:solidFill>
              </a:rPr>
              <a:t>JaneAcc</a:t>
            </a:r>
            <a:endParaRPr lang="en-US" sz="2000" b="1" dirty="0">
              <a:solidFill>
                <a:schemeClr val="tx2"/>
              </a:solidFill>
            </a:endParaRPr>
          </a:p>
        </p:txBody>
      </p:sp>
      <p:sp>
        <p:nvSpPr>
          <p:cNvPr id="14" name="TextBox 13"/>
          <p:cNvSpPr txBox="1"/>
          <p:nvPr/>
        </p:nvSpPr>
        <p:spPr>
          <a:xfrm>
            <a:off x="5839711" y="4871246"/>
            <a:ext cx="2681593" cy="461665"/>
          </a:xfrm>
          <a:prstGeom prst="rect">
            <a:avLst/>
          </a:prstGeom>
          <a:noFill/>
        </p:spPr>
        <p:txBody>
          <a:bodyPr wrap="none" rtlCol="0">
            <a:spAutoFit/>
          </a:bodyPr>
          <a:lstStyle/>
          <a:p>
            <a:r>
              <a:rPr lang="en-US" sz="2400" b="1" dirty="0">
                <a:solidFill>
                  <a:schemeClr val="tx2"/>
                </a:solidFill>
              </a:rPr>
              <a:t>Object (instance)</a:t>
            </a:r>
          </a:p>
        </p:txBody>
      </p:sp>
    </p:spTree>
    <p:extLst>
      <p:ext uri="{BB962C8B-B14F-4D97-AF65-F5344CB8AC3E}">
        <p14:creationId xmlns:p14="http://schemas.microsoft.com/office/powerpoint/2010/main" val="1166962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p:bldP spid="13" grpId="0"/>
      <p:bldP spid="1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828" y="34327"/>
            <a:ext cx="8489950" cy="654070"/>
          </a:xfrm>
        </p:spPr>
        <p:txBody>
          <a:bodyPr>
            <a:normAutofit fontScale="90000"/>
          </a:bodyPr>
          <a:lstStyle/>
          <a:p>
            <a:r>
              <a:rPr lang="en-US" dirty="0"/>
              <a:t>The Account Class – </a:t>
            </a:r>
            <a:br>
              <a:rPr lang="en-US" dirty="0"/>
            </a:br>
            <a:r>
              <a:rPr lang="en-US" dirty="0"/>
              <a:t>Declaration</a:t>
            </a:r>
          </a:p>
        </p:txBody>
      </p:sp>
      <p:sp>
        <p:nvSpPr>
          <p:cNvPr id="3" name="Content Placeholder 2"/>
          <p:cNvSpPr>
            <a:spLocks noGrp="1"/>
          </p:cNvSpPr>
          <p:nvPr>
            <p:ph idx="1"/>
          </p:nvPr>
        </p:nvSpPr>
        <p:spPr>
          <a:xfrm>
            <a:off x="134828" y="1007691"/>
            <a:ext cx="8489950" cy="4370142"/>
          </a:xfrm>
        </p:spPr>
        <p:txBody>
          <a:bodyPr>
            <a:normAutofit fontScale="85000" lnSpcReduction="20000"/>
          </a:bodyPr>
          <a:lstStyle/>
          <a:p>
            <a:pPr marL="0" indent="0">
              <a:buNone/>
            </a:pPr>
            <a:r>
              <a:rPr lang="en-US" sz="1800" dirty="0">
                <a:latin typeface="Courier"/>
                <a:cs typeface="Courier"/>
              </a:rPr>
              <a:t>public class Account </a:t>
            </a:r>
          </a:p>
          <a:p>
            <a:pPr marL="0" indent="0">
              <a:buNone/>
            </a:pPr>
            <a:r>
              <a:rPr lang="en-US" sz="1800" dirty="0">
                <a:latin typeface="Courier"/>
                <a:cs typeface="Courier"/>
              </a:rPr>
              <a:t>{ 	private double balance;</a:t>
            </a:r>
          </a:p>
          <a:p>
            <a:pPr marL="0" indent="0">
              <a:buNone/>
            </a:pPr>
            <a:r>
              <a:rPr lang="en-US" sz="1800" dirty="0">
                <a:latin typeface="Courier"/>
                <a:cs typeface="Courier"/>
              </a:rPr>
              <a:t>	private String </a:t>
            </a:r>
            <a:r>
              <a:rPr lang="en-US" sz="1800" dirty="0" err="1">
                <a:latin typeface="Courier"/>
                <a:cs typeface="Courier"/>
              </a:rPr>
              <a:t>accountNum</a:t>
            </a:r>
            <a:r>
              <a:rPr lang="en-US" sz="1800" dirty="0">
                <a:latin typeface="Courier"/>
                <a:cs typeface="Courier"/>
              </a:rPr>
              <a:t>;</a:t>
            </a:r>
          </a:p>
          <a:p>
            <a:pPr marL="0" indent="0">
              <a:buNone/>
            </a:pPr>
            <a:endParaRPr lang="en-US" sz="1800" dirty="0">
              <a:latin typeface="Courier"/>
              <a:cs typeface="Courier"/>
            </a:endParaRPr>
          </a:p>
          <a:p>
            <a:pPr marL="0" indent="0">
              <a:buNone/>
            </a:pPr>
            <a:r>
              <a:rPr lang="en-US" sz="1800" dirty="0">
                <a:latin typeface="Courier"/>
                <a:cs typeface="Courier"/>
              </a:rPr>
              <a:t>	</a:t>
            </a:r>
            <a:r>
              <a:rPr lang="en-US" sz="1800" b="1" dirty="0">
                <a:solidFill>
                  <a:srgbClr val="FF0000"/>
                </a:solidFill>
                <a:latin typeface="Courier"/>
                <a:cs typeface="Courier"/>
              </a:rPr>
              <a:t>public Account(double </a:t>
            </a:r>
            <a:r>
              <a:rPr lang="en-US" sz="1800" b="1" dirty="0" err="1">
                <a:solidFill>
                  <a:srgbClr val="FF0000"/>
                </a:solidFill>
                <a:latin typeface="Courier"/>
                <a:cs typeface="Courier"/>
              </a:rPr>
              <a:t>initialBalance</a:t>
            </a:r>
            <a:r>
              <a:rPr lang="en-US" sz="1800" b="1" dirty="0">
                <a:solidFill>
                  <a:srgbClr val="FF0000"/>
                </a:solidFill>
                <a:latin typeface="Courier"/>
                <a:cs typeface="Courier"/>
              </a:rPr>
              <a:t>, String </a:t>
            </a:r>
            <a:r>
              <a:rPr lang="en-US" sz="1800" b="1" dirty="0" err="1">
                <a:solidFill>
                  <a:srgbClr val="FF0000"/>
                </a:solidFill>
                <a:latin typeface="Courier"/>
                <a:cs typeface="Courier"/>
              </a:rPr>
              <a:t>accNum</a:t>
            </a:r>
            <a:r>
              <a:rPr lang="en-US" sz="1800" b="1" dirty="0">
                <a:solidFill>
                  <a:srgbClr val="FF0000"/>
                </a:solidFill>
                <a:latin typeface="Courier"/>
                <a:cs typeface="Courier"/>
              </a:rPr>
              <a:t>) </a:t>
            </a:r>
          </a:p>
          <a:p>
            <a:pPr marL="0" indent="0">
              <a:buNone/>
            </a:pPr>
            <a:r>
              <a:rPr lang="en-US" sz="1800" dirty="0">
                <a:latin typeface="Courier"/>
                <a:cs typeface="Courier"/>
              </a:rPr>
              <a:t>	{ some code }</a:t>
            </a:r>
          </a:p>
          <a:p>
            <a:pPr marL="0" indent="0">
              <a:buNone/>
            </a:pPr>
            <a:r>
              <a:rPr lang="en-US" sz="1800" dirty="0">
                <a:latin typeface="Courier"/>
                <a:cs typeface="Courier"/>
              </a:rPr>
              <a:t>	</a:t>
            </a:r>
            <a:r>
              <a:rPr lang="en-US" sz="1800" b="1" dirty="0">
                <a:solidFill>
                  <a:srgbClr val="FF0000"/>
                </a:solidFill>
                <a:latin typeface="Courier"/>
                <a:cs typeface="Courier"/>
              </a:rPr>
              <a:t>public Account()</a:t>
            </a:r>
            <a:br>
              <a:rPr lang="en-US" sz="1800" b="1" dirty="0">
                <a:solidFill>
                  <a:srgbClr val="FF0000"/>
                </a:solidFill>
                <a:latin typeface="Courier"/>
                <a:cs typeface="Courier"/>
              </a:rPr>
            </a:br>
            <a:r>
              <a:rPr lang="en-US" sz="1800" dirty="0">
                <a:latin typeface="Courier"/>
                <a:cs typeface="Courier"/>
              </a:rPr>
              <a:t>	{ some code }</a:t>
            </a:r>
            <a:br>
              <a:rPr lang="en-US" sz="1800" dirty="0">
                <a:latin typeface="Courier"/>
                <a:cs typeface="Courier"/>
              </a:rPr>
            </a:br>
            <a:r>
              <a:rPr lang="en-US" sz="1800" dirty="0">
                <a:latin typeface="Courier"/>
                <a:cs typeface="Courier"/>
              </a:rPr>
              <a:t>	</a:t>
            </a:r>
          </a:p>
          <a:p>
            <a:pPr marL="0" indent="0">
              <a:buNone/>
            </a:pPr>
            <a:r>
              <a:rPr lang="en-US" sz="1800" b="1" dirty="0">
                <a:latin typeface="Courier"/>
                <a:cs typeface="Courier"/>
              </a:rPr>
              <a:t>	public void withdraw(double amount)</a:t>
            </a:r>
          </a:p>
          <a:p>
            <a:pPr marL="0" indent="0">
              <a:buNone/>
            </a:pPr>
            <a:r>
              <a:rPr lang="en-US" sz="1800" dirty="0">
                <a:latin typeface="Courier"/>
                <a:cs typeface="Courier"/>
              </a:rPr>
              <a:t>	{ some code }</a:t>
            </a:r>
          </a:p>
          <a:p>
            <a:pPr marL="0" indent="0">
              <a:buNone/>
            </a:pPr>
            <a:r>
              <a:rPr lang="en-US" sz="1800" dirty="0">
                <a:latin typeface="Courier"/>
                <a:cs typeface="Courier"/>
              </a:rPr>
              <a:t>	</a:t>
            </a:r>
            <a:r>
              <a:rPr lang="en-US" sz="1800" b="1" dirty="0">
                <a:latin typeface="Courier"/>
                <a:cs typeface="Courier"/>
              </a:rPr>
              <a:t>public void deposit(double amount) </a:t>
            </a:r>
          </a:p>
          <a:p>
            <a:pPr marL="0" indent="0">
              <a:buNone/>
            </a:pPr>
            <a:r>
              <a:rPr lang="en-US" sz="1800" dirty="0">
                <a:latin typeface="Courier"/>
                <a:cs typeface="Courier"/>
              </a:rPr>
              <a:t>	{ some code }</a:t>
            </a:r>
          </a:p>
          <a:p>
            <a:pPr marL="0" indent="0">
              <a:buNone/>
            </a:pPr>
            <a:r>
              <a:rPr lang="en-US" sz="1800" dirty="0">
                <a:latin typeface="Courier"/>
                <a:cs typeface="Courier"/>
              </a:rPr>
              <a:t>	</a:t>
            </a:r>
            <a:r>
              <a:rPr lang="en-US" sz="1800" b="1" dirty="0">
                <a:latin typeface="Courier"/>
                <a:cs typeface="Courier"/>
              </a:rPr>
              <a:t>public double </a:t>
            </a:r>
            <a:r>
              <a:rPr lang="en-US" sz="1800" b="1" dirty="0" err="1">
                <a:latin typeface="Courier"/>
                <a:cs typeface="Courier"/>
              </a:rPr>
              <a:t>getBalance</a:t>
            </a:r>
            <a:r>
              <a:rPr lang="en-US" sz="1800" b="1" dirty="0">
                <a:latin typeface="Courier"/>
                <a:cs typeface="Courier"/>
              </a:rPr>
              <a:t>()</a:t>
            </a:r>
            <a:br>
              <a:rPr lang="en-US" sz="1800" b="1" dirty="0">
                <a:latin typeface="Courier"/>
                <a:cs typeface="Courier"/>
              </a:rPr>
            </a:br>
            <a:r>
              <a:rPr lang="en-US" sz="1800" dirty="0">
                <a:latin typeface="Courier"/>
                <a:cs typeface="Courier"/>
              </a:rPr>
              <a:t>	{ some code }</a:t>
            </a:r>
          </a:p>
          <a:p>
            <a:pPr marL="0" indent="0">
              <a:buNone/>
            </a:pPr>
            <a:r>
              <a:rPr lang="en-US" sz="1800" dirty="0">
                <a:latin typeface="Courier"/>
                <a:cs typeface="Courier"/>
              </a:rPr>
              <a:t>	</a:t>
            </a:r>
            <a:r>
              <a:rPr lang="en-US" sz="1800" b="1" dirty="0">
                <a:latin typeface="Courier"/>
                <a:cs typeface="Courier"/>
              </a:rPr>
              <a:t>public void close()</a:t>
            </a:r>
            <a:br>
              <a:rPr lang="en-US" sz="1800" b="1" dirty="0">
                <a:latin typeface="Courier"/>
                <a:cs typeface="Courier"/>
              </a:rPr>
            </a:br>
            <a:r>
              <a:rPr lang="en-US" sz="1800" dirty="0">
                <a:latin typeface="Courier"/>
                <a:cs typeface="Courier"/>
              </a:rPr>
              <a:t>	{ some code }</a:t>
            </a:r>
          </a:p>
          <a:p>
            <a:pPr marL="0" indent="0">
              <a:buNone/>
            </a:pPr>
            <a:r>
              <a:rPr lang="en-US" sz="1800" dirty="0">
                <a:latin typeface="Courier"/>
                <a:cs typeface="Courier"/>
              </a:rPr>
              <a:t>} </a:t>
            </a:r>
          </a:p>
          <a:p>
            <a:pPr marL="0" indent="0">
              <a:buNone/>
            </a:pPr>
            <a:endParaRPr lang="en-US" sz="1800" dirty="0"/>
          </a:p>
          <a:p>
            <a:pPr marL="0" indent="0">
              <a:buNone/>
            </a:pPr>
            <a:endParaRPr lang="en-US" sz="1800" dirty="0">
              <a:latin typeface="Courier"/>
              <a:cs typeface="Courier"/>
            </a:endParaRPr>
          </a:p>
          <a:p>
            <a:pPr marL="0" indent="0">
              <a:buNone/>
            </a:pPr>
            <a:endParaRPr lang="en-US" sz="2400" dirty="0"/>
          </a:p>
        </p:txBody>
      </p:sp>
      <p:sp>
        <p:nvSpPr>
          <p:cNvPr id="4" name="TextBox 3"/>
          <p:cNvSpPr txBox="1"/>
          <p:nvPr/>
        </p:nvSpPr>
        <p:spPr>
          <a:xfrm>
            <a:off x="3865854" y="959066"/>
            <a:ext cx="2185852" cy="369332"/>
          </a:xfrm>
          <a:prstGeom prst="rect">
            <a:avLst/>
          </a:prstGeom>
          <a:noFill/>
        </p:spPr>
        <p:txBody>
          <a:bodyPr wrap="none" rtlCol="0">
            <a:spAutoFit/>
          </a:bodyPr>
          <a:lstStyle/>
          <a:p>
            <a:r>
              <a:rPr lang="en-US" b="1" dirty="0"/>
              <a:t>Name of the Class</a:t>
            </a:r>
          </a:p>
        </p:txBody>
      </p:sp>
      <p:cxnSp>
        <p:nvCxnSpPr>
          <p:cNvPr id="6" name="Straight Arrow Connector 5"/>
          <p:cNvCxnSpPr/>
          <p:nvPr/>
        </p:nvCxnSpPr>
        <p:spPr>
          <a:xfrm>
            <a:off x="2872693" y="1158792"/>
            <a:ext cx="993161"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8" name="Rectangle 7"/>
          <p:cNvSpPr/>
          <p:nvPr/>
        </p:nvSpPr>
        <p:spPr>
          <a:xfrm>
            <a:off x="5729659" y="1267600"/>
            <a:ext cx="2980303" cy="379591"/>
          </a:xfrm>
          <a:prstGeom prst="rect">
            <a:avLst/>
          </a:prstGeom>
        </p:spPr>
        <p:txBody>
          <a:bodyPr wrap="none">
            <a:spAutoFit/>
          </a:bodyPr>
          <a:lstStyle/>
          <a:p>
            <a:r>
              <a:rPr lang="en-US" sz="2800" b="1" baseline="30000" dirty="0">
                <a:solidFill>
                  <a:srgbClr val="3B47FF"/>
                </a:solidFill>
              </a:rPr>
              <a:t>State</a:t>
            </a:r>
            <a:r>
              <a:rPr lang="en-US" sz="2800" baseline="30000" dirty="0"/>
              <a:t>: </a:t>
            </a:r>
            <a:r>
              <a:rPr lang="en-US" sz="2800" b="1" baseline="30000" dirty="0"/>
              <a:t>instance variables</a:t>
            </a:r>
            <a:endParaRPr lang="en-US" sz="2800" dirty="0"/>
          </a:p>
        </p:txBody>
      </p:sp>
      <p:cxnSp>
        <p:nvCxnSpPr>
          <p:cNvPr id="9" name="Straight Arrow Connector 8"/>
          <p:cNvCxnSpPr/>
          <p:nvPr/>
        </p:nvCxnSpPr>
        <p:spPr>
          <a:xfrm>
            <a:off x="4572000" y="1475745"/>
            <a:ext cx="993161"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10" name="Right Brace 9"/>
          <p:cNvSpPr/>
          <p:nvPr/>
        </p:nvSpPr>
        <p:spPr>
          <a:xfrm>
            <a:off x="6964582" y="1949068"/>
            <a:ext cx="439596" cy="1051143"/>
          </a:xfrm>
          <a:prstGeom prst="righ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11" name="Rectangle 10"/>
          <p:cNvSpPr/>
          <p:nvPr/>
        </p:nvSpPr>
        <p:spPr>
          <a:xfrm>
            <a:off x="7269434" y="1900225"/>
            <a:ext cx="2035932" cy="954107"/>
          </a:xfrm>
          <a:prstGeom prst="rect">
            <a:avLst/>
          </a:prstGeom>
        </p:spPr>
        <p:txBody>
          <a:bodyPr wrap="square">
            <a:spAutoFit/>
          </a:bodyPr>
          <a:lstStyle/>
          <a:p>
            <a:r>
              <a:rPr lang="en-US" sz="2400" b="1" baseline="30000" dirty="0">
                <a:solidFill>
                  <a:srgbClr val="3B47FF"/>
                </a:solidFill>
              </a:rPr>
              <a:t>Constructors</a:t>
            </a:r>
            <a:r>
              <a:rPr lang="en-US" sz="2400" b="1" baseline="30000" dirty="0"/>
              <a:t>: </a:t>
            </a:r>
            <a:r>
              <a:rPr lang="en-US" sz="2400" baseline="30000" dirty="0"/>
              <a:t>to initialize objects, to create</a:t>
            </a:r>
            <a:r>
              <a:rPr lang="en-US" sz="2400" dirty="0"/>
              <a:t> </a:t>
            </a:r>
            <a:r>
              <a:rPr lang="en-US" sz="2400" baseline="30000" dirty="0"/>
              <a:t>instances</a:t>
            </a:r>
            <a:endParaRPr lang="en-US" sz="2400" dirty="0"/>
          </a:p>
        </p:txBody>
      </p:sp>
      <p:sp>
        <p:nvSpPr>
          <p:cNvPr id="12" name="Right Brace 11"/>
          <p:cNvSpPr/>
          <p:nvPr/>
        </p:nvSpPr>
        <p:spPr>
          <a:xfrm>
            <a:off x="5396448" y="2963883"/>
            <a:ext cx="439596" cy="2322178"/>
          </a:xfrm>
          <a:prstGeom prst="righ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13" name="Rectangle 12"/>
          <p:cNvSpPr/>
          <p:nvPr/>
        </p:nvSpPr>
        <p:spPr>
          <a:xfrm>
            <a:off x="6066440" y="3147427"/>
            <a:ext cx="1796284" cy="1815881"/>
          </a:xfrm>
          <a:prstGeom prst="rect">
            <a:avLst/>
          </a:prstGeom>
        </p:spPr>
        <p:txBody>
          <a:bodyPr wrap="square">
            <a:spAutoFit/>
          </a:bodyPr>
          <a:lstStyle/>
          <a:p>
            <a:r>
              <a:rPr lang="en-US" sz="2800" b="1" baseline="30000" dirty="0">
                <a:solidFill>
                  <a:srgbClr val="3B47FF"/>
                </a:solidFill>
              </a:rPr>
              <a:t>Behavior</a:t>
            </a:r>
            <a:r>
              <a:rPr lang="en-US" sz="2800" baseline="30000" dirty="0"/>
              <a:t>: </a:t>
            </a:r>
            <a:r>
              <a:rPr lang="en-US" sz="2800" b="1" baseline="30000" dirty="0"/>
              <a:t>instance Methods, </a:t>
            </a:r>
            <a:r>
              <a:rPr lang="en-US" sz="2800" baseline="30000" dirty="0"/>
              <a:t>to change or show the state of Account</a:t>
            </a:r>
            <a:endParaRPr lang="en-US" sz="2800" dirty="0"/>
          </a:p>
        </p:txBody>
      </p:sp>
    </p:spTree>
    <p:extLst>
      <p:ext uri="{BB962C8B-B14F-4D97-AF65-F5344CB8AC3E}">
        <p14:creationId xmlns:p14="http://schemas.microsoft.com/office/powerpoint/2010/main" val="581887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
                                            <p:txEl>
                                              <p:pRg st="7" end="7"/>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13"/>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10" grpId="0" animBg="1"/>
      <p:bldP spid="11" grpId="0"/>
      <p:bldP spid="12" grpId="0" animBg="1"/>
      <p:bldP spid="1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Declaration</a:t>
            </a:r>
          </a:p>
        </p:txBody>
      </p:sp>
      <p:sp>
        <p:nvSpPr>
          <p:cNvPr id="3" name="Content Placeholder 2"/>
          <p:cNvSpPr>
            <a:spLocks noGrp="1"/>
          </p:cNvSpPr>
          <p:nvPr>
            <p:ph idx="1"/>
          </p:nvPr>
        </p:nvSpPr>
        <p:spPr>
          <a:xfrm>
            <a:off x="330200" y="1616629"/>
            <a:ext cx="8489950" cy="4370142"/>
          </a:xfrm>
        </p:spPr>
        <p:txBody>
          <a:bodyPr/>
          <a:lstStyle/>
          <a:p>
            <a:r>
              <a:rPr lang="en-US" sz="2000" dirty="0"/>
              <a:t>In general:</a:t>
            </a:r>
          </a:p>
          <a:p>
            <a:r>
              <a:rPr lang="en-US" sz="2000" dirty="0"/>
              <a:t>By convention a class name always starts with a capital letter. </a:t>
            </a:r>
          </a:p>
          <a:p>
            <a:pPr>
              <a:buFont typeface="Wingdings" charset="2"/>
              <a:buChar char="Ø"/>
            </a:pPr>
            <a:r>
              <a:rPr lang="en-US" sz="2000" dirty="0"/>
              <a:t>A class declaration contains declarations of </a:t>
            </a:r>
            <a:r>
              <a:rPr lang="en-US" sz="2000" b="1" dirty="0">
                <a:solidFill>
                  <a:srgbClr val="800000"/>
                </a:solidFill>
              </a:rPr>
              <a:t>instance methods</a:t>
            </a:r>
            <a:r>
              <a:rPr lang="en-US" sz="2000" b="1" dirty="0"/>
              <a:t> </a:t>
            </a:r>
            <a:r>
              <a:rPr lang="en-US" sz="2000" dirty="0"/>
              <a:t>and </a:t>
            </a:r>
            <a:r>
              <a:rPr lang="en-US" sz="2000" b="1" dirty="0">
                <a:solidFill>
                  <a:srgbClr val="800000"/>
                </a:solidFill>
              </a:rPr>
              <a:t>instance variables </a:t>
            </a:r>
            <a:endParaRPr lang="en-US" sz="2000" dirty="0">
              <a:solidFill>
                <a:srgbClr val="800000"/>
              </a:solidFill>
            </a:endParaRPr>
          </a:p>
          <a:p>
            <a:pPr>
              <a:buFont typeface="Wingdings" charset="2"/>
              <a:buChar char="Ø"/>
            </a:pPr>
            <a:r>
              <a:rPr lang="en-US" sz="2000" dirty="0"/>
              <a:t>Typically, a class declaration also contains declarations of </a:t>
            </a:r>
            <a:r>
              <a:rPr lang="en-US" sz="2000" b="1" dirty="0">
                <a:solidFill>
                  <a:srgbClr val="800000"/>
                </a:solidFill>
              </a:rPr>
              <a:t>constructors</a:t>
            </a:r>
            <a:r>
              <a:rPr lang="en-US" sz="2000" dirty="0"/>
              <a:t>: their job is to </a:t>
            </a:r>
            <a:r>
              <a:rPr lang="en-US" sz="2000" dirty="0" err="1"/>
              <a:t>initialise</a:t>
            </a:r>
            <a:r>
              <a:rPr lang="en-US" sz="2000" dirty="0"/>
              <a:t> objects </a:t>
            </a:r>
          </a:p>
          <a:p>
            <a:pPr marL="0" indent="0">
              <a:buNone/>
            </a:pPr>
            <a:r>
              <a:rPr lang="en-US" sz="2000" dirty="0"/>
              <a:t>	</a:t>
            </a:r>
            <a:r>
              <a:rPr lang="en-US" sz="1800" dirty="0">
                <a:latin typeface="Courier"/>
                <a:cs typeface="Courier"/>
              </a:rPr>
              <a:t>public class </a:t>
            </a:r>
            <a:r>
              <a:rPr lang="en-US" sz="1800" i="1" dirty="0" err="1">
                <a:latin typeface="Courier"/>
                <a:cs typeface="Courier"/>
              </a:rPr>
              <a:t>class_name</a:t>
            </a:r>
            <a:r>
              <a:rPr lang="en-US" sz="1800" i="1" dirty="0">
                <a:latin typeface="Courier"/>
                <a:cs typeface="Courier"/>
              </a:rPr>
              <a:t> </a:t>
            </a:r>
            <a:r>
              <a:rPr lang="en-US" sz="1800" dirty="0">
                <a:latin typeface="Courier"/>
                <a:cs typeface="Courier"/>
              </a:rPr>
              <a:t>{ </a:t>
            </a:r>
          </a:p>
          <a:p>
            <a:pPr marL="0" indent="0">
              <a:buNone/>
            </a:pPr>
            <a:r>
              <a:rPr lang="en-US" sz="1800" i="1" dirty="0">
                <a:latin typeface="Courier"/>
                <a:cs typeface="Courier"/>
              </a:rPr>
              <a:t>		variable-declarations </a:t>
            </a:r>
          </a:p>
          <a:p>
            <a:pPr marL="0" indent="0">
              <a:buNone/>
            </a:pPr>
            <a:r>
              <a:rPr lang="en-US" sz="1800" i="1" dirty="0">
                <a:latin typeface="Courier"/>
                <a:cs typeface="Courier"/>
              </a:rPr>
              <a:t>		constructor-declarations </a:t>
            </a:r>
          </a:p>
          <a:p>
            <a:pPr marL="0" indent="0">
              <a:buNone/>
            </a:pPr>
            <a:r>
              <a:rPr lang="en-US" sz="1800" i="1" dirty="0">
                <a:latin typeface="Courier"/>
                <a:cs typeface="Courier"/>
              </a:rPr>
              <a:t>		method-declarations </a:t>
            </a:r>
            <a:endParaRPr lang="en-US" sz="1800" dirty="0">
              <a:latin typeface="Courier"/>
              <a:cs typeface="Courier"/>
            </a:endParaRPr>
          </a:p>
          <a:p>
            <a:pPr marL="0" indent="0">
              <a:buNone/>
            </a:pPr>
            <a:r>
              <a:rPr lang="en-US" sz="1800" dirty="0">
                <a:latin typeface="Courier"/>
                <a:cs typeface="Courier"/>
              </a:rPr>
              <a:t>	} </a:t>
            </a:r>
          </a:p>
          <a:p>
            <a:pPr>
              <a:buFont typeface="Wingdings" charset="2"/>
              <a:buChar char="Ø"/>
            </a:pPr>
            <a:r>
              <a:rPr lang="en-US" sz="2000" dirty="0"/>
              <a:t>The order is not important, but this is a standard way of class declarations </a:t>
            </a:r>
          </a:p>
          <a:p>
            <a:pPr marL="0" indent="0">
              <a:buNone/>
            </a:pPr>
            <a:endParaRPr lang="en-US" sz="2000" dirty="0"/>
          </a:p>
        </p:txBody>
      </p:sp>
    </p:spTree>
    <p:extLst>
      <p:ext uri="{BB962C8B-B14F-4D97-AF65-F5344CB8AC3E}">
        <p14:creationId xmlns:p14="http://schemas.microsoft.com/office/powerpoint/2010/main" val="29836709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Constructors</a:t>
            </a:r>
          </a:p>
        </p:txBody>
      </p:sp>
      <p:sp>
        <p:nvSpPr>
          <p:cNvPr id="3" name="Content Placeholder 2"/>
          <p:cNvSpPr>
            <a:spLocks noGrp="1"/>
          </p:cNvSpPr>
          <p:nvPr>
            <p:ph idx="1"/>
          </p:nvPr>
        </p:nvSpPr>
        <p:spPr/>
        <p:txBody>
          <a:bodyPr/>
          <a:lstStyle/>
          <a:p>
            <a:r>
              <a:rPr lang="en-US" dirty="0"/>
              <a:t>When an object is created, its instance variables are </a:t>
            </a:r>
            <a:r>
              <a:rPr lang="en-US" dirty="0" err="1"/>
              <a:t>initialised</a:t>
            </a:r>
            <a:r>
              <a:rPr lang="en-US" dirty="0"/>
              <a:t> by a </a:t>
            </a:r>
            <a:r>
              <a:rPr lang="en-US" b="1" dirty="0">
                <a:solidFill>
                  <a:srgbClr val="800000"/>
                </a:solidFill>
              </a:rPr>
              <a:t>constructor </a:t>
            </a:r>
          </a:p>
          <a:p>
            <a:endParaRPr lang="en-US" b="1" dirty="0">
              <a:solidFill>
                <a:srgbClr val="800000"/>
              </a:solidFill>
            </a:endParaRPr>
          </a:p>
          <a:p>
            <a:pPr marL="0" indent="0">
              <a:buNone/>
            </a:pPr>
            <a:r>
              <a:rPr lang="en-US" sz="2000" dirty="0">
                <a:latin typeface="Courier"/>
                <a:cs typeface="Courier"/>
              </a:rPr>
              <a:t>public class Account </a:t>
            </a:r>
          </a:p>
          <a:p>
            <a:pPr marL="0" indent="0">
              <a:buNone/>
            </a:pPr>
            <a:r>
              <a:rPr lang="en-US" sz="2000" dirty="0">
                <a:latin typeface="Courier"/>
                <a:cs typeface="Courier"/>
              </a:rPr>
              <a:t>{ </a:t>
            </a:r>
          </a:p>
          <a:p>
            <a:pPr marL="0" indent="0">
              <a:buNone/>
            </a:pPr>
            <a:r>
              <a:rPr lang="en-US" sz="2000" dirty="0">
                <a:latin typeface="Courier"/>
                <a:cs typeface="Courier"/>
              </a:rPr>
              <a:t>	private double balance; </a:t>
            </a:r>
          </a:p>
          <a:p>
            <a:pPr marL="0" indent="0">
              <a:buNone/>
            </a:pPr>
            <a:r>
              <a:rPr lang="en-US" sz="2000" dirty="0">
                <a:latin typeface="Courier"/>
                <a:cs typeface="Courier"/>
              </a:rPr>
              <a:t>	</a:t>
            </a:r>
            <a:r>
              <a:rPr lang="en-US" sz="2000" b="1" dirty="0">
                <a:solidFill>
                  <a:srgbClr val="FF0000"/>
                </a:solidFill>
                <a:latin typeface="Courier"/>
                <a:cs typeface="Courier"/>
              </a:rPr>
              <a:t>public Account(double </a:t>
            </a:r>
            <a:r>
              <a:rPr lang="en-US" sz="2000" b="1" dirty="0" err="1">
                <a:solidFill>
                  <a:srgbClr val="FF0000"/>
                </a:solidFill>
                <a:latin typeface="Courier"/>
                <a:cs typeface="Courier"/>
              </a:rPr>
              <a:t>initialBalance</a:t>
            </a:r>
            <a:r>
              <a:rPr lang="en-US" sz="2000" b="1" dirty="0">
                <a:solidFill>
                  <a:srgbClr val="FF0000"/>
                </a:solidFill>
                <a:latin typeface="Courier"/>
                <a:cs typeface="Courier"/>
              </a:rPr>
              <a:t>) </a:t>
            </a:r>
          </a:p>
          <a:p>
            <a:pPr marL="0" indent="0">
              <a:buNone/>
            </a:pPr>
            <a:r>
              <a:rPr lang="en-US" sz="2000" dirty="0">
                <a:latin typeface="Courier"/>
                <a:cs typeface="Courier"/>
              </a:rPr>
              <a:t>	{ balance = </a:t>
            </a:r>
            <a:r>
              <a:rPr lang="en-US" sz="2000" dirty="0" err="1">
                <a:latin typeface="Courier"/>
                <a:cs typeface="Courier"/>
              </a:rPr>
              <a:t>initialbalance</a:t>
            </a:r>
            <a:r>
              <a:rPr lang="en-US" sz="2000" dirty="0">
                <a:latin typeface="Courier"/>
                <a:cs typeface="Courier"/>
              </a:rPr>
              <a:t>;}</a:t>
            </a:r>
          </a:p>
          <a:p>
            <a:pPr marL="0" indent="0">
              <a:buNone/>
            </a:pPr>
            <a:r>
              <a:rPr lang="en-US" sz="2000" dirty="0">
                <a:latin typeface="Courier"/>
                <a:cs typeface="Courier"/>
              </a:rPr>
              <a:t>	</a:t>
            </a:r>
            <a:r>
              <a:rPr lang="en-US" sz="2000" b="1" dirty="0">
                <a:solidFill>
                  <a:srgbClr val="FF0000"/>
                </a:solidFill>
                <a:latin typeface="Courier"/>
                <a:cs typeface="Courier"/>
              </a:rPr>
              <a:t>public Account()</a:t>
            </a:r>
            <a:br>
              <a:rPr lang="en-US" sz="2000" b="1" dirty="0">
                <a:solidFill>
                  <a:srgbClr val="FF0000"/>
                </a:solidFill>
                <a:latin typeface="Courier"/>
                <a:cs typeface="Courier"/>
              </a:rPr>
            </a:br>
            <a:r>
              <a:rPr lang="en-US" sz="2000" dirty="0">
                <a:latin typeface="Courier"/>
                <a:cs typeface="Courier"/>
              </a:rPr>
              <a:t>	{ balance = 0;}</a:t>
            </a:r>
          </a:p>
          <a:p>
            <a:pPr marL="0" indent="0">
              <a:buNone/>
            </a:pPr>
            <a:r>
              <a:rPr lang="en-US" sz="2000" dirty="0">
                <a:latin typeface="Courier"/>
                <a:cs typeface="Courier"/>
              </a:rPr>
              <a:t>…</a:t>
            </a:r>
          </a:p>
          <a:p>
            <a:pPr marL="0" indent="0">
              <a:buNone/>
            </a:pPr>
            <a:r>
              <a:rPr lang="en-US" sz="2000" dirty="0">
                <a:latin typeface="Courier"/>
                <a:cs typeface="Courier"/>
              </a:rPr>
              <a:t>}</a:t>
            </a:r>
            <a:endParaRPr lang="en-US" sz="2000" dirty="0">
              <a:solidFill>
                <a:srgbClr val="800000"/>
              </a:solidFill>
            </a:endParaRPr>
          </a:p>
          <a:p>
            <a:pPr marL="0" indent="0">
              <a:buNone/>
            </a:pPr>
            <a:endParaRPr lang="en-US" dirty="0"/>
          </a:p>
        </p:txBody>
      </p:sp>
    </p:spTree>
    <p:extLst>
      <p:ext uri="{BB962C8B-B14F-4D97-AF65-F5344CB8AC3E}">
        <p14:creationId xmlns:p14="http://schemas.microsoft.com/office/powerpoint/2010/main" val="9522701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Constructors</a:t>
            </a:r>
          </a:p>
        </p:txBody>
      </p:sp>
      <p:sp>
        <p:nvSpPr>
          <p:cNvPr id="3" name="Content Placeholder 2"/>
          <p:cNvSpPr>
            <a:spLocks noGrp="1"/>
          </p:cNvSpPr>
          <p:nvPr>
            <p:ph idx="1"/>
          </p:nvPr>
        </p:nvSpPr>
        <p:spPr/>
        <p:txBody>
          <a:bodyPr/>
          <a:lstStyle/>
          <a:p>
            <a:r>
              <a:rPr lang="en-US" dirty="0"/>
              <a:t>The constructor </a:t>
            </a:r>
            <a:r>
              <a:rPr lang="en-US" b="1" dirty="0">
                <a:solidFill>
                  <a:srgbClr val="800000"/>
                </a:solidFill>
              </a:rPr>
              <a:t>MUST</a:t>
            </a:r>
            <a:r>
              <a:rPr lang="en-US" b="1" dirty="0"/>
              <a:t> </a:t>
            </a:r>
            <a:r>
              <a:rPr lang="en-US" dirty="0"/>
              <a:t>have the same name as the class name </a:t>
            </a:r>
          </a:p>
          <a:p>
            <a:r>
              <a:rPr lang="en-US" dirty="0"/>
              <a:t>A class </a:t>
            </a:r>
            <a:r>
              <a:rPr lang="en-US" u="sng" dirty="0"/>
              <a:t>can have more than one constructor </a:t>
            </a:r>
          </a:p>
          <a:p>
            <a:pPr lvl="1">
              <a:buFont typeface="Wingdings" charset="2"/>
              <a:buChar char="Ø"/>
            </a:pPr>
            <a:r>
              <a:rPr lang="en-US" dirty="0"/>
              <a:t>like the example in the previous slides</a:t>
            </a:r>
          </a:p>
          <a:p>
            <a:pPr lvl="1">
              <a:buFont typeface="Wingdings" charset="2"/>
              <a:buChar char="Ø"/>
            </a:pPr>
            <a:r>
              <a:rPr lang="en-US" dirty="0"/>
              <a:t>constructor overloading </a:t>
            </a:r>
          </a:p>
          <a:p>
            <a:pPr lvl="1">
              <a:buFont typeface="Wingdings" charset="2"/>
              <a:buChar char="Ø"/>
            </a:pPr>
            <a:r>
              <a:rPr lang="en-US" dirty="0"/>
              <a:t>same rules apply as for method overloading </a:t>
            </a:r>
          </a:p>
          <a:p>
            <a:endParaRPr lang="en-US" dirty="0"/>
          </a:p>
        </p:txBody>
      </p:sp>
    </p:spTree>
    <p:extLst>
      <p:ext uri="{BB962C8B-B14F-4D97-AF65-F5344CB8AC3E}">
        <p14:creationId xmlns:p14="http://schemas.microsoft.com/office/powerpoint/2010/main" val="28759231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Instance Variables</a:t>
            </a:r>
          </a:p>
        </p:txBody>
      </p:sp>
      <p:sp>
        <p:nvSpPr>
          <p:cNvPr id="3" name="Content Placeholder 2"/>
          <p:cNvSpPr>
            <a:spLocks noGrp="1"/>
          </p:cNvSpPr>
          <p:nvPr>
            <p:ph idx="1"/>
          </p:nvPr>
        </p:nvSpPr>
        <p:spPr/>
        <p:txBody>
          <a:bodyPr/>
          <a:lstStyle/>
          <a:p>
            <a:r>
              <a:rPr lang="en-US" sz="2400" dirty="0"/>
              <a:t>An instance variable can hold a single value </a:t>
            </a:r>
          </a:p>
          <a:p>
            <a:pPr lvl="1">
              <a:buFont typeface="Wingdings" charset="2"/>
              <a:buChar char="Ø"/>
            </a:pPr>
            <a:r>
              <a:rPr lang="en-US" sz="2000" dirty="0">
                <a:latin typeface="Wingdings"/>
              </a:rPr>
              <a:t> </a:t>
            </a:r>
            <a:r>
              <a:rPr lang="en-US" sz="2000" dirty="0"/>
              <a:t>e.g. </a:t>
            </a:r>
            <a:r>
              <a:rPr lang="en-US" sz="2000" b="1" dirty="0">
                <a:latin typeface="Courier"/>
                <a:cs typeface="Courier"/>
              </a:rPr>
              <a:t>private double balance</a:t>
            </a:r>
            <a:r>
              <a:rPr lang="en-US" sz="2000" dirty="0"/>
              <a:t>; </a:t>
            </a:r>
          </a:p>
          <a:p>
            <a:pPr marL="457200" lvl="1" indent="0">
              <a:buNone/>
            </a:pPr>
            <a:endParaRPr lang="en-US" sz="2000" dirty="0"/>
          </a:p>
          <a:p>
            <a:r>
              <a:rPr lang="en-US" sz="2400" dirty="0"/>
              <a:t>But also, an instance variable can hold an object</a:t>
            </a:r>
          </a:p>
          <a:p>
            <a:pPr lvl="1">
              <a:buFont typeface="Wingdings" charset="2"/>
              <a:buChar char="Ø"/>
            </a:pPr>
            <a:r>
              <a:rPr lang="en-US" sz="2000" dirty="0"/>
              <a:t>let us not worry about the details of this for now </a:t>
            </a:r>
          </a:p>
          <a:p>
            <a:pPr marL="457200" lvl="1" indent="0">
              <a:buNone/>
            </a:pPr>
            <a:endParaRPr lang="en-US" sz="2000" dirty="0"/>
          </a:p>
          <a:p>
            <a:r>
              <a:rPr lang="en-US" sz="2400" dirty="0"/>
              <a:t>Instance variables are typically defined as private </a:t>
            </a:r>
          </a:p>
          <a:p>
            <a:pPr lvl="1">
              <a:buFont typeface="Wingdings" charset="2"/>
              <a:buChar char="Ø"/>
            </a:pPr>
            <a:r>
              <a:rPr lang="en-US" sz="2000" dirty="0"/>
              <a:t>this facilitates </a:t>
            </a:r>
            <a:r>
              <a:rPr lang="en-US" sz="2000" b="1" dirty="0"/>
              <a:t>information hiding </a:t>
            </a:r>
            <a:r>
              <a:rPr lang="en-US" sz="2000" dirty="0"/>
              <a:t>between classes</a:t>
            </a:r>
          </a:p>
          <a:p>
            <a:pPr lvl="1">
              <a:buFont typeface="Wingdings" charset="2"/>
              <a:buChar char="Ø"/>
            </a:pPr>
            <a:r>
              <a:rPr lang="en-US" sz="2000" dirty="0"/>
              <a:t>more on access modifiers (e.g. private) later</a:t>
            </a:r>
          </a:p>
          <a:p>
            <a:pPr lvl="1">
              <a:buFont typeface="Wingdings" charset="2"/>
              <a:buChar char="Ø"/>
            </a:pPr>
            <a:r>
              <a:rPr lang="en-US" sz="2000" b="1" dirty="0"/>
              <a:t>information hiding essential in industry </a:t>
            </a:r>
            <a:endParaRPr lang="en-US" sz="2000" dirty="0"/>
          </a:p>
          <a:p>
            <a:endParaRPr lang="en-US" sz="2400" dirty="0"/>
          </a:p>
        </p:txBody>
      </p:sp>
    </p:spTree>
    <p:extLst>
      <p:ext uri="{BB962C8B-B14F-4D97-AF65-F5344CB8AC3E}">
        <p14:creationId xmlns:p14="http://schemas.microsoft.com/office/powerpoint/2010/main" val="12214752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 contents</a:t>
            </a:r>
          </a:p>
        </p:txBody>
      </p:sp>
      <p:sp>
        <p:nvSpPr>
          <p:cNvPr id="3" name="Content Placeholder 2"/>
          <p:cNvSpPr>
            <a:spLocks noGrp="1"/>
          </p:cNvSpPr>
          <p:nvPr>
            <p:ph idx="1"/>
          </p:nvPr>
        </p:nvSpPr>
        <p:spPr/>
        <p:txBody>
          <a:bodyPr>
            <a:normAutofit lnSpcReduction="10000"/>
          </a:bodyPr>
          <a:lstStyle/>
          <a:p>
            <a:pPr lvl="0"/>
            <a:r>
              <a:rPr lang="en-GB" sz="2400" dirty="0"/>
              <a:t>Object Oriented Principle and characteristic</a:t>
            </a:r>
          </a:p>
          <a:p>
            <a:pPr lvl="0"/>
            <a:r>
              <a:rPr lang="en-GB" sz="2400" dirty="0"/>
              <a:t>Classes and Objects. The usage of APIs</a:t>
            </a:r>
          </a:p>
          <a:p>
            <a:pPr lvl="0"/>
            <a:r>
              <a:rPr lang="en-GB" sz="2400" dirty="0"/>
              <a:t>Inheritance, polymorphism, abstraction, encapsulation.</a:t>
            </a:r>
          </a:p>
          <a:p>
            <a:pPr lvl="0"/>
            <a:r>
              <a:rPr lang="en-GB" sz="2400" dirty="0"/>
              <a:t>How to design class. Introduction to UML</a:t>
            </a:r>
          </a:p>
          <a:p>
            <a:pPr lvl="0"/>
            <a:r>
              <a:rPr lang="en-GB" sz="2400" dirty="0"/>
              <a:t>Computational modelling</a:t>
            </a:r>
          </a:p>
          <a:p>
            <a:pPr lvl="0"/>
            <a:r>
              <a:rPr lang="en-GB" sz="2400" dirty="0"/>
              <a:t>Graphical User Interfaces</a:t>
            </a:r>
          </a:p>
          <a:p>
            <a:pPr lvl="0"/>
            <a:r>
              <a:rPr lang="en-GB" sz="2400" dirty="0"/>
              <a:t>Concurrency and multithreading</a:t>
            </a:r>
          </a:p>
          <a:p>
            <a:r>
              <a:rPr lang="en-GB" sz="2400" dirty="0"/>
              <a:t>Defensive programming, Testing, unit testing</a:t>
            </a:r>
          </a:p>
          <a:p>
            <a:pPr lvl="0"/>
            <a:r>
              <a:rPr lang="en-GB" sz="2400" dirty="0" err="1"/>
              <a:t>Input/Output</a:t>
            </a:r>
            <a:r>
              <a:rPr lang="en-GB" sz="2400" dirty="0"/>
              <a:t> and streams</a:t>
            </a:r>
          </a:p>
          <a:p>
            <a:pPr lvl="0"/>
            <a:r>
              <a:rPr lang="en-GB" sz="2400" dirty="0"/>
              <a:t>Fundamental design patterns</a:t>
            </a:r>
          </a:p>
          <a:p>
            <a:pPr marL="0" indent="0">
              <a:buNone/>
            </a:pPr>
            <a:endParaRPr lang="en-US" sz="2400" dirty="0"/>
          </a:p>
        </p:txBody>
      </p:sp>
    </p:spTree>
    <p:extLst>
      <p:ext uri="{BB962C8B-B14F-4D97-AF65-F5344CB8AC3E}">
        <p14:creationId xmlns:p14="http://schemas.microsoft.com/office/powerpoint/2010/main" val="32797849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Instance Methods</a:t>
            </a:r>
          </a:p>
        </p:txBody>
      </p:sp>
      <p:sp>
        <p:nvSpPr>
          <p:cNvPr id="3" name="Content Placeholder 2"/>
          <p:cNvSpPr>
            <a:spLocks noGrp="1"/>
          </p:cNvSpPr>
          <p:nvPr>
            <p:ph idx="1"/>
          </p:nvPr>
        </p:nvSpPr>
        <p:spPr/>
        <p:txBody>
          <a:bodyPr/>
          <a:lstStyle/>
          <a:p>
            <a:r>
              <a:rPr lang="en-US" dirty="0"/>
              <a:t>Instance methods represent the behavior and alter the state of an object, they manipulate an object </a:t>
            </a:r>
          </a:p>
          <a:p>
            <a:r>
              <a:rPr lang="en-US" dirty="0"/>
              <a:t>In the Account example:</a:t>
            </a:r>
          </a:p>
          <a:p>
            <a:pPr lvl="1">
              <a:buFont typeface="Wingdings" charset="2"/>
              <a:buChar char="Ø"/>
            </a:pPr>
            <a:r>
              <a:rPr lang="en-US" b="1" i="1" dirty="0"/>
              <a:t>deposit</a:t>
            </a:r>
            <a:r>
              <a:rPr lang="en-US" dirty="0"/>
              <a:t>: increases the balance of the account by a specified amount </a:t>
            </a:r>
          </a:p>
          <a:p>
            <a:pPr lvl="1">
              <a:buFont typeface="Wingdings" charset="2"/>
              <a:buChar char="Ø"/>
            </a:pPr>
            <a:r>
              <a:rPr lang="en-US" b="1" i="1" dirty="0"/>
              <a:t>withdraw</a:t>
            </a:r>
            <a:r>
              <a:rPr lang="en-US" dirty="0"/>
              <a:t>: decreases the balance of the account by a specified amount </a:t>
            </a:r>
          </a:p>
          <a:p>
            <a:pPr lvl="1">
              <a:buFont typeface="Wingdings" charset="2"/>
              <a:buChar char="Ø"/>
            </a:pPr>
            <a:r>
              <a:rPr lang="en-US" b="1" i="1" dirty="0" err="1"/>
              <a:t>getBalance</a:t>
            </a:r>
            <a:r>
              <a:rPr lang="en-US" dirty="0"/>
              <a:t>: prints the balance of the account </a:t>
            </a:r>
            <a:endParaRPr lang="en-US" dirty="0">
              <a:latin typeface="Wingdings"/>
            </a:endParaRPr>
          </a:p>
          <a:p>
            <a:pPr lvl="1">
              <a:buFont typeface="Wingdings" charset="2"/>
              <a:buChar char="Ø"/>
            </a:pPr>
            <a:r>
              <a:rPr lang="en-US" b="1" i="1" dirty="0"/>
              <a:t>close</a:t>
            </a:r>
            <a:r>
              <a:rPr lang="en-US" dirty="0"/>
              <a:t>: closes the account </a:t>
            </a:r>
          </a:p>
          <a:p>
            <a:endParaRPr lang="en-US" dirty="0"/>
          </a:p>
        </p:txBody>
      </p:sp>
    </p:spTree>
    <p:extLst>
      <p:ext uri="{BB962C8B-B14F-4D97-AF65-F5344CB8AC3E}">
        <p14:creationId xmlns:p14="http://schemas.microsoft.com/office/powerpoint/2010/main" val="5781335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Account Class</a:t>
            </a:r>
          </a:p>
        </p:txBody>
      </p:sp>
      <p:sp>
        <p:nvSpPr>
          <p:cNvPr id="3" name="Content Placeholder 2"/>
          <p:cNvSpPr>
            <a:spLocks noGrp="1"/>
          </p:cNvSpPr>
          <p:nvPr>
            <p:ph idx="1"/>
          </p:nvPr>
        </p:nvSpPr>
        <p:spPr>
          <a:xfrm>
            <a:off x="330200" y="1562120"/>
            <a:ext cx="8489950" cy="4370142"/>
          </a:xfrm>
        </p:spPr>
        <p:txBody>
          <a:bodyPr>
            <a:normAutofit fontScale="92500" lnSpcReduction="10000"/>
          </a:bodyPr>
          <a:lstStyle/>
          <a:p>
            <a:pPr marL="0" indent="0">
              <a:buNone/>
            </a:pPr>
            <a:r>
              <a:rPr lang="en-US" sz="1600" dirty="0">
                <a:latin typeface="Courier"/>
                <a:cs typeface="Courier"/>
              </a:rPr>
              <a:t>public class Account</a:t>
            </a:r>
            <a:br>
              <a:rPr lang="en-US" sz="1600" dirty="0">
                <a:latin typeface="Courier"/>
                <a:cs typeface="Courier"/>
              </a:rPr>
            </a:br>
            <a:r>
              <a:rPr lang="en-US" sz="1600" dirty="0">
                <a:latin typeface="Courier"/>
                <a:cs typeface="Courier"/>
              </a:rPr>
              <a:t>{</a:t>
            </a:r>
            <a:br>
              <a:rPr lang="en-US" sz="1600" dirty="0">
                <a:latin typeface="Courier"/>
                <a:cs typeface="Courier"/>
              </a:rPr>
            </a:br>
            <a:r>
              <a:rPr lang="en-US" sz="1600" dirty="0">
                <a:latin typeface="Courier"/>
                <a:cs typeface="Courier"/>
              </a:rPr>
              <a:t>private double balance; </a:t>
            </a:r>
          </a:p>
          <a:p>
            <a:pPr marL="0" indent="0">
              <a:buNone/>
            </a:pPr>
            <a:r>
              <a:rPr lang="en-US" sz="1600" dirty="0">
                <a:latin typeface="Courier"/>
                <a:cs typeface="Courier"/>
              </a:rPr>
              <a:t>... </a:t>
            </a:r>
          </a:p>
          <a:p>
            <a:pPr marL="0" indent="0">
              <a:buNone/>
            </a:pPr>
            <a:r>
              <a:rPr lang="en-US" sz="1600" b="1" dirty="0">
                <a:latin typeface="Courier"/>
                <a:cs typeface="Courier"/>
              </a:rPr>
              <a:t>public void withdraw(double amount) </a:t>
            </a:r>
            <a:r>
              <a:rPr lang="en-US" sz="1600" dirty="0">
                <a:latin typeface="Courier"/>
                <a:cs typeface="Courier"/>
              </a:rPr>
              <a:t>{ </a:t>
            </a:r>
          </a:p>
          <a:p>
            <a:pPr marL="0" indent="0">
              <a:buNone/>
            </a:pPr>
            <a:r>
              <a:rPr lang="en-US" sz="1600" dirty="0">
                <a:latin typeface="Courier"/>
                <a:cs typeface="Courier"/>
              </a:rPr>
              <a:t>balance -=amount; </a:t>
            </a:r>
          </a:p>
          <a:p>
            <a:pPr marL="0" indent="0">
              <a:buNone/>
            </a:pPr>
            <a:r>
              <a:rPr lang="en-US" sz="1600" dirty="0">
                <a:latin typeface="Courier"/>
                <a:cs typeface="Courier"/>
              </a:rPr>
              <a:t>} </a:t>
            </a:r>
            <a:endParaRPr lang="en-US" sz="1600" b="1" dirty="0">
              <a:latin typeface="Courier"/>
              <a:cs typeface="Courier"/>
            </a:endParaRPr>
          </a:p>
          <a:p>
            <a:pPr marL="0" indent="0">
              <a:buNone/>
            </a:pPr>
            <a:r>
              <a:rPr lang="en-US" sz="1600" b="1" dirty="0">
                <a:latin typeface="Courier"/>
                <a:cs typeface="Courier"/>
              </a:rPr>
              <a:t>public void deposit(double amount) </a:t>
            </a:r>
            <a:r>
              <a:rPr lang="en-US" sz="1600" dirty="0">
                <a:latin typeface="Courier"/>
                <a:cs typeface="Courier"/>
              </a:rPr>
              <a:t>{ </a:t>
            </a:r>
          </a:p>
          <a:p>
            <a:pPr marL="0" indent="0">
              <a:buNone/>
            </a:pPr>
            <a:r>
              <a:rPr lang="en-US" sz="1600" dirty="0">
                <a:latin typeface="Courier"/>
                <a:cs typeface="Courier"/>
              </a:rPr>
              <a:t>balance += amount; </a:t>
            </a:r>
          </a:p>
          <a:p>
            <a:pPr marL="0" indent="0">
              <a:buNone/>
            </a:pPr>
            <a:r>
              <a:rPr lang="en-US" sz="1600" dirty="0">
                <a:latin typeface="Courier"/>
                <a:cs typeface="Courier"/>
              </a:rPr>
              <a:t>} </a:t>
            </a:r>
          </a:p>
          <a:p>
            <a:pPr marL="0" indent="0">
              <a:buNone/>
            </a:pPr>
            <a:r>
              <a:rPr lang="en-US" sz="1600" b="1" dirty="0">
                <a:latin typeface="Courier"/>
                <a:cs typeface="Courier"/>
              </a:rPr>
              <a:t>public double </a:t>
            </a:r>
            <a:r>
              <a:rPr lang="en-US" sz="1600" b="1" dirty="0" err="1">
                <a:latin typeface="Courier"/>
                <a:cs typeface="Courier"/>
              </a:rPr>
              <a:t>getBalance</a:t>
            </a:r>
            <a:r>
              <a:rPr lang="en-US" sz="1600" b="1" dirty="0">
                <a:latin typeface="Courier"/>
                <a:cs typeface="Courier"/>
              </a:rPr>
              <a:t>() </a:t>
            </a:r>
            <a:r>
              <a:rPr lang="en-US" sz="1600" dirty="0">
                <a:latin typeface="Courier"/>
                <a:cs typeface="Courier"/>
              </a:rPr>
              <a:t>{ </a:t>
            </a:r>
          </a:p>
          <a:p>
            <a:pPr marL="0" indent="0">
              <a:buNone/>
            </a:pPr>
            <a:r>
              <a:rPr lang="en-US" sz="1600" dirty="0">
                <a:latin typeface="Courier"/>
                <a:cs typeface="Courier"/>
              </a:rPr>
              <a:t>return balance; </a:t>
            </a:r>
          </a:p>
          <a:p>
            <a:pPr marL="0" indent="0">
              <a:buNone/>
            </a:pPr>
            <a:r>
              <a:rPr lang="en-US" sz="1600" dirty="0">
                <a:latin typeface="Courier"/>
                <a:cs typeface="Courier"/>
              </a:rPr>
              <a:t>} </a:t>
            </a:r>
          </a:p>
          <a:p>
            <a:pPr marL="0" indent="0">
              <a:buNone/>
            </a:pPr>
            <a:r>
              <a:rPr lang="en-US" sz="1600" b="1" dirty="0">
                <a:latin typeface="Courier"/>
                <a:cs typeface="Courier"/>
              </a:rPr>
              <a:t>public void close() </a:t>
            </a:r>
            <a:r>
              <a:rPr lang="en-US" sz="1600" dirty="0">
                <a:latin typeface="Courier"/>
                <a:cs typeface="Courier"/>
              </a:rPr>
              <a:t>{</a:t>
            </a:r>
          </a:p>
          <a:p>
            <a:pPr marL="0" indent="0">
              <a:buNone/>
            </a:pPr>
            <a:r>
              <a:rPr lang="en-US" sz="1600" dirty="0">
                <a:latin typeface="Courier"/>
                <a:cs typeface="Courier"/>
              </a:rPr>
              <a:t> balance = 0; </a:t>
            </a:r>
          </a:p>
          <a:p>
            <a:pPr marL="0" indent="0">
              <a:buNone/>
            </a:pPr>
            <a:r>
              <a:rPr lang="en-US" sz="1600" dirty="0">
                <a:latin typeface="Courier"/>
                <a:cs typeface="Courier"/>
              </a:rPr>
              <a:t>} </a:t>
            </a:r>
          </a:p>
          <a:p>
            <a:pPr marL="0" indent="0">
              <a:buNone/>
            </a:pPr>
            <a:r>
              <a:rPr lang="en-US" sz="1600" dirty="0">
                <a:latin typeface="Courier"/>
                <a:cs typeface="Courier"/>
              </a:rPr>
              <a:t>} </a:t>
            </a:r>
          </a:p>
          <a:p>
            <a:pPr marL="0" indent="0">
              <a:buNone/>
            </a:pPr>
            <a:endParaRPr lang="en-US" sz="2000" dirty="0"/>
          </a:p>
        </p:txBody>
      </p:sp>
    </p:spTree>
    <p:extLst>
      <p:ext uri="{BB962C8B-B14F-4D97-AF65-F5344CB8AC3E}">
        <p14:creationId xmlns:p14="http://schemas.microsoft.com/office/powerpoint/2010/main" val="4089576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Instance Methods</a:t>
            </a:r>
          </a:p>
        </p:txBody>
      </p:sp>
      <p:sp>
        <p:nvSpPr>
          <p:cNvPr id="3" name="Content Placeholder 2"/>
          <p:cNvSpPr>
            <a:spLocks noGrp="1"/>
          </p:cNvSpPr>
          <p:nvPr>
            <p:ph idx="1"/>
          </p:nvPr>
        </p:nvSpPr>
        <p:spPr/>
        <p:txBody>
          <a:bodyPr/>
          <a:lstStyle/>
          <a:p>
            <a:r>
              <a:rPr lang="en-US" dirty="0"/>
              <a:t>Instance methods also provide the interface of classes </a:t>
            </a:r>
          </a:p>
          <a:p>
            <a:pPr lvl="1">
              <a:buFont typeface="Wingdings" charset="2"/>
              <a:buChar char="Ø"/>
            </a:pPr>
            <a:r>
              <a:rPr lang="en-US" dirty="0"/>
              <a:t>different objects can communicate with each other via their instance methods </a:t>
            </a:r>
          </a:p>
          <a:p>
            <a:pPr marL="457200" lvl="1" indent="0">
              <a:buNone/>
            </a:pPr>
            <a:endParaRPr lang="en-US" dirty="0"/>
          </a:p>
          <a:p>
            <a:r>
              <a:rPr lang="en-US" dirty="0"/>
              <a:t>To achieve this, instance methods are typically defined as </a:t>
            </a:r>
            <a:r>
              <a:rPr lang="en-US" b="1" dirty="0">
                <a:solidFill>
                  <a:srgbClr val="800000"/>
                </a:solidFill>
                <a:latin typeface="Courier"/>
                <a:cs typeface="Courier"/>
              </a:rPr>
              <a:t>public </a:t>
            </a:r>
          </a:p>
          <a:p>
            <a:pPr lvl="1">
              <a:buFont typeface="Wingdings" charset="2"/>
              <a:buChar char="Ø"/>
            </a:pPr>
            <a:r>
              <a:rPr lang="en-US" dirty="0"/>
              <a:t>can be accessed by members of other classes </a:t>
            </a:r>
          </a:p>
          <a:p>
            <a:endParaRPr lang="en-US" dirty="0"/>
          </a:p>
        </p:txBody>
      </p:sp>
    </p:spTree>
    <p:extLst>
      <p:ext uri="{BB962C8B-B14F-4D97-AF65-F5344CB8AC3E}">
        <p14:creationId xmlns:p14="http://schemas.microsoft.com/office/powerpoint/2010/main" val="40757320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Declaring instance methods</a:t>
            </a:r>
          </a:p>
        </p:txBody>
      </p:sp>
      <p:sp>
        <p:nvSpPr>
          <p:cNvPr id="3" name="Content Placeholder 2"/>
          <p:cNvSpPr>
            <a:spLocks noGrp="1"/>
          </p:cNvSpPr>
          <p:nvPr>
            <p:ph idx="1"/>
          </p:nvPr>
        </p:nvSpPr>
        <p:spPr/>
        <p:txBody>
          <a:bodyPr/>
          <a:lstStyle/>
          <a:p>
            <a:pPr marL="0" indent="0">
              <a:buNone/>
            </a:pPr>
            <a:r>
              <a:rPr lang="en-US" dirty="0">
                <a:latin typeface="Courier"/>
                <a:cs typeface="Courier"/>
              </a:rPr>
              <a:t>public void deposit(double amount) </a:t>
            </a:r>
          </a:p>
          <a:p>
            <a:pPr marL="0" defTabSz="457200"/>
            <a:endParaRPr lang="en-US" sz="2400" kern="1200" dirty="0"/>
          </a:p>
        </p:txBody>
      </p:sp>
      <p:sp>
        <p:nvSpPr>
          <p:cNvPr id="4" name="TextBox 3"/>
          <p:cNvSpPr txBox="1"/>
          <p:nvPr/>
        </p:nvSpPr>
        <p:spPr>
          <a:xfrm>
            <a:off x="32567" y="3174623"/>
            <a:ext cx="2369659" cy="461665"/>
          </a:xfrm>
          <a:prstGeom prst="rect">
            <a:avLst/>
          </a:prstGeom>
          <a:noFill/>
        </p:spPr>
        <p:txBody>
          <a:bodyPr wrap="none" rtlCol="0">
            <a:spAutoFit/>
          </a:bodyPr>
          <a:lstStyle/>
          <a:p>
            <a:r>
              <a:rPr lang="en-US" sz="2400" dirty="0"/>
              <a:t>Access modifier</a:t>
            </a:r>
          </a:p>
        </p:txBody>
      </p:sp>
      <p:cxnSp>
        <p:nvCxnSpPr>
          <p:cNvPr id="6" name="Straight Arrow Connector 5"/>
          <p:cNvCxnSpPr/>
          <p:nvPr/>
        </p:nvCxnSpPr>
        <p:spPr>
          <a:xfrm>
            <a:off x="1058286" y="2360616"/>
            <a:ext cx="0" cy="781446"/>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7" name="Straight Arrow Connector 6"/>
          <p:cNvCxnSpPr/>
          <p:nvPr/>
        </p:nvCxnSpPr>
        <p:spPr>
          <a:xfrm>
            <a:off x="2424375" y="2393177"/>
            <a:ext cx="0" cy="1432651"/>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9" name="Rectangle 8"/>
          <p:cNvSpPr/>
          <p:nvPr/>
        </p:nvSpPr>
        <p:spPr>
          <a:xfrm>
            <a:off x="1461580" y="3844029"/>
            <a:ext cx="2445938" cy="1200328"/>
          </a:xfrm>
          <a:prstGeom prst="rect">
            <a:avLst/>
          </a:prstGeom>
        </p:spPr>
        <p:txBody>
          <a:bodyPr wrap="square">
            <a:spAutoFit/>
          </a:bodyPr>
          <a:lstStyle/>
          <a:p>
            <a:r>
              <a:rPr lang="en-US" sz="2400" dirty="0"/>
              <a:t>Return type (void if no value is returned)</a:t>
            </a:r>
          </a:p>
        </p:txBody>
      </p:sp>
      <p:sp>
        <p:nvSpPr>
          <p:cNvPr id="10" name="Rectangle 9"/>
          <p:cNvSpPr/>
          <p:nvPr/>
        </p:nvSpPr>
        <p:spPr>
          <a:xfrm>
            <a:off x="2907747" y="5079979"/>
            <a:ext cx="2448811" cy="1200328"/>
          </a:xfrm>
          <a:prstGeom prst="rect">
            <a:avLst/>
          </a:prstGeom>
        </p:spPr>
        <p:txBody>
          <a:bodyPr wrap="square">
            <a:spAutoFit/>
          </a:bodyPr>
          <a:lstStyle/>
          <a:p>
            <a:r>
              <a:rPr lang="en-US" sz="2400" dirty="0"/>
              <a:t>Method name </a:t>
            </a:r>
          </a:p>
          <a:p>
            <a:r>
              <a:rPr lang="en-US" sz="2400" dirty="0"/>
              <a:t>(you choose the name)</a:t>
            </a:r>
          </a:p>
        </p:txBody>
      </p:sp>
      <p:cxnSp>
        <p:nvCxnSpPr>
          <p:cNvPr id="12" name="Straight Arrow Connector 11"/>
          <p:cNvCxnSpPr/>
          <p:nvPr/>
        </p:nvCxnSpPr>
        <p:spPr>
          <a:xfrm flipH="1">
            <a:off x="3907518" y="2411378"/>
            <a:ext cx="36888" cy="260596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14" name="Rectangle 13"/>
          <p:cNvSpPr/>
          <p:nvPr/>
        </p:nvSpPr>
        <p:spPr>
          <a:xfrm>
            <a:off x="5378070" y="5607029"/>
            <a:ext cx="3291699" cy="1200328"/>
          </a:xfrm>
          <a:prstGeom prst="rect">
            <a:avLst/>
          </a:prstGeom>
        </p:spPr>
        <p:txBody>
          <a:bodyPr wrap="square">
            <a:spAutoFit/>
          </a:bodyPr>
          <a:lstStyle/>
          <a:p>
            <a:r>
              <a:rPr lang="en-US" sz="3600" baseline="30000" dirty="0"/>
              <a:t>Parameter list (type and name). As many as required</a:t>
            </a:r>
            <a:endParaRPr lang="en-US" sz="3600" dirty="0"/>
          </a:p>
        </p:txBody>
      </p:sp>
      <p:cxnSp>
        <p:nvCxnSpPr>
          <p:cNvPr id="15" name="Straight Arrow Connector 14"/>
          <p:cNvCxnSpPr/>
          <p:nvPr/>
        </p:nvCxnSpPr>
        <p:spPr>
          <a:xfrm flipH="1">
            <a:off x="6165252" y="2360616"/>
            <a:ext cx="36888" cy="3062581"/>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428988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0" grpId="0"/>
      <p:bldP spid="1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 Overloading</a:t>
            </a:r>
          </a:p>
        </p:txBody>
      </p:sp>
      <p:sp>
        <p:nvSpPr>
          <p:cNvPr id="3" name="Content Placeholder 2"/>
          <p:cNvSpPr>
            <a:spLocks noGrp="1"/>
          </p:cNvSpPr>
          <p:nvPr>
            <p:ph idx="1"/>
          </p:nvPr>
        </p:nvSpPr>
        <p:spPr>
          <a:xfrm>
            <a:off x="85984" y="1795709"/>
            <a:ext cx="9080407" cy="4370142"/>
          </a:xfrm>
        </p:spPr>
        <p:txBody>
          <a:bodyPr/>
          <a:lstStyle/>
          <a:p>
            <a:r>
              <a:rPr lang="en-US" sz="2400" dirty="0"/>
              <a:t>Instance methods can be overloaded, i.e. more than one method can have the same name inside the same class </a:t>
            </a:r>
          </a:p>
          <a:p>
            <a:r>
              <a:rPr lang="en-US" sz="2400" dirty="0"/>
              <a:t>For this to work, overloaded methods must have different number of parameters, or parameters of different types </a:t>
            </a:r>
          </a:p>
          <a:p>
            <a:endParaRPr lang="en-US" sz="2400" dirty="0"/>
          </a:p>
          <a:p>
            <a:pPr marL="0" indent="0">
              <a:buNone/>
            </a:pPr>
            <a:endParaRPr lang="en-US" sz="2400" dirty="0"/>
          </a:p>
          <a:p>
            <a:pPr marL="0" indent="0">
              <a:buNone/>
            </a:pPr>
            <a:endParaRPr lang="en-US" sz="800" dirty="0"/>
          </a:p>
          <a:p>
            <a:pPr marL="0" indent="0">
              <a:buNone/>
            </a:pPr>
            <a:r>
              <a:rPr lang="en-US" sz="1800" dirty="0">
                <a:latin typeface="Courier"/>
                <a:cs typeface="Courier"/>
              </a:rPr>
              <a:t>1) public void deposit(double amount) </a:t>
            </a:r>
            <a:br>
              <a:rPr lang="en-US" sz="1800" dirty="0">
                <a:latin typeface="Courier"/>
                <a:cs typeface="Courier"/>
              </a:rPr>
            </a:br>
            <a:r>
              <a:rPr lang="en-US" sz="1800" dirty="0">
                <a:latin typeface="Courier"/>
                <a:cs typeface="Courier"/>
              </a:rPr>
              <a:t>   public void deposit(double money) </a:t>
            </a:r>
          </a:p>
          <a:p>
            <a:pPr marL="0" indent="0">
              <a:buNone/>
            </a:pPr>
            <a:endParaRPr lang="en-US" sz="1800" dirty="0">
              <a:latin typeface="Courier"/>
              <a:cs typeface="Courier"/>
            </a:endParaRPr>
          </a:p>
          <a:p>
            <a:pPr marL="0" indent="0">
              <a:buNone/>
            </a:pPr>
            <a:r>
              <a:rPr lang="en-US" sz="1800" dirty="0">
                <a:latin typeface="Courier"/>
                <a:cs typeface="Courier"/>
              </a:rPr>
              <a:t>2) public void deposit(double amount) </a:t>
            </a:r>
            <a:br>
              <a:rPr lang="en-US" sz="1800" dirty="0">
                <a:latin typeface="Courier"/>
                <a:cs typeface="Courier"/>
              </a:rPr>
            </a:br>
            <a:r>
              <a:rPr lang="en-US" sz="1800" dirty="0">
                <a:latin typeface="Courier"/>
                <a:cs typeface="Courier"/>
              </a:rPr>
              <a:t>   public void deposit(double amount, double interest)</a:t>
            </a:r>
          </a:p>
          <a:p>
            <a:endParaRPr lang="en-US" sz="2000" dirty="0">
              <a:latin typeface="Courier"/>
              <a:cs typeface="Courier"/>
            </a:endParaRPr>
          </a:p>
        </p:txBody>
      </p:sp>
      <p:sp>
        <p:nvSpPr>
          <p:cNvPr id="4" name="TextBox 3"/>
          <p:cNvSpPr txBox="1"/>
          <p:nvPr/>
        </p:nvSpPr>
        <p:spPr>
          <a:xfrm>
            <a:off x="6279478" y="4633176"/>
            <a:ext cx="1894870" cy="707886"/>
          </a:xfrm>
          <a:prstGeom prst="rect">
            <a:avLst/>
          </a:prstGeom>
          <a:noFill/>
        </p:spPr>
        <p:txBody>
          <a:bodyPr wrap="none" rtlCol="0">
            <a:spAutoFit/>
          </a:bodyPr>
          <a:lstStyle/>
          <a:p>
            <a:pPr algn="ctr"/>
            <a:r>
              <a:rPr lang="en-US" sz="2000" b="1" dirty="0">
                <a:solidFill>
                  <a:srgbClr val="0000FF"/>
                </a:solidFill>
              </a:rPr>
              <a:t>Which is valid</a:t>
            </a:r>
          </a:p>
          <a:p>
            <a:pPr algn="ctr"/>
            <a:r>
              <a:rPr lang="en-US" sz="2000" b="1" dirty="0">
                <a:solidFill>
                  <a:srgbClr val="0000FF"/>
                </a:solidFill>
              </a:rPr>
              <a:t>???</a:t>
            </a:r>
          </a:p>
        </p:txBody>
      </p:sp>
      <p:cxnSp>
        <p:nvCxnSpPr>
          <p:cNvPr id="5" name="Straight Arrow Connector 4"/>
          <p:cNvCxnSpPr/>
          <p:nvPr/>
        </p:nvCxnSpPr>
        <p:spPr>
          <a:xfrm flipH="1" flipV="1">
            <a:off x="5154189" y="4816177"/>
            <a:ext cx="1595571" cy="341884"/>
          </a:xfrm>
          <a:prstGeom prst="straightConnector1">
            <a:avLst/>
          </a:prstGeom>
          <a:ln>
            <a:solidFill>
              <a:srgbClr val="0000FF"/>
            </a:solidFill>
            <a:tailEnd type="arrow"/>
          </a:ln>
        </p:spPr>
        <p:style>
          <a:lnRef idx="3">
            <a:schemeClr val="accent2"/>
          </a:lnRef>
          <a:fillRef idx="0">
            <a:schemeClr val="accent2"/>
          </a:fillRef>
          <a:effectRef idx="2">
            <a:schemeClr val="accent2"/>
          </a:effectRef>
          <a:fontRef idx="minor">
            <a:schemeClr val="tx1"/>
          </a:fontRef>
        </p:style>
      </p:cxnSp>
      <p:cxnSp>
        <p:nvCxnSpPr>
          <p:cNvPr id="8" name="Straight Arrow Connector 7"/>
          <p:cNvCxnSpPr/>
          <p:nvPr/>
        </p:nvCxnSpPr>
        <p:spPr>
          <a:xfrm flipH="1">
            <a:off x="5829184" y="5149760"/>
            <a:ext cx="900588" cy="423282"/>
          </a:xfrm>
          <a:prstGeom prst="straightConnector1">
            <a:avLst/>
          </a:prstGeom>
          <a:ln>
            <a:solidFill>
              <a:srgbClr val="0000FF"/>
            </a:solidFill>
            <a:tailEnd type="arrow"/>
          </a:ln>
        </p:spPr>
        <p:style>
          <a:lnRef idx="3">
            <a:schemeClr val="accent2"/>
          </a:lnRef>
          <a:fillRef idx="0">
            <a:schemeClr val="accent2"/>
          </a:fillRef>
          <a:effectRef idx="2">
            <a:schemeClr val="accent2"/>
          </a:effectRef>
          <a:fontRef idx="minor">
            <a:schemeClr val="tx1"/>
          </a:fontRef>
        </p:style>
      </p:cxnSp>
      <p:sp>
        <p:nvSpPr>
          <p:cNvPr id="6" name="Multiply 5"/>
          <p:cNvSpPr/>
          <p:nvPr/>
        </p:nvSpPr>
        <p:spPr>
          <a:xfrm>
            <a:off x="2122136" y="4072296"/>
            <a:ext cx="1234782" cy="1260227"/>
          </a:xfrm>
          <a:prstGeom prst="mathMultiply">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78014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Access Modifier</a:t>
            </a:r>
          </a:p>
        </p:txBody>
      </p:sp>
      <p:sp>
        <p:nvSpPr>
          <p:cNvPr id="3" name="Content Placeholder 2"/>
          <p:cNvSpPr>
            <a:spLocks noGrp="1"/>
          </p:cNvSpPr>
          <p:nvPr>
            <p:ph idx="1"/>
          </p:nvPr>
        </p:nvSpPr>
        <p:spPr/>
        <p:txBody>
          <a:bodyPr/>
          <a:lstStyle/>
          <a:p>
            <a:r>
              <a:rPr lang="en-US" sz="2400" dirty="0"/>
              <a:t>The declaration of an instance variable, a constructor, an instance method (even of a class) begins with an access modifier (public or private) </a:t>
            </a:r>
          </a:p>
          <a:p>
            <a:pPr>
              <a:buFont typeface="Wingdings" charset="2"/>
              <a:buChar char="Ø"/>
            </a:pPr>
            <a:r>
              <a:rPr lang="en-US" sz="2400" b="1" dirty="0">
                <a:solidFill>
                  <a:srgbClr val="800000"/>
                </a:solidFill>
              </a:rPr>
              <a:t>Public</a:t>
            </a:r>
            <a:r>
              <a:rPr lang="en-US" sz="2400" dirty="0"/>
              <a:t>: the entity can be accessed by other classes </a:t>
            </a:r>
          </a:p>
          <a:p>
            <a:pPr>
              <a:buFont typeface="Wingdings" charset="2"/>
              <a:buChar char="Ø"/>
            </a:pPr>
            <a:r>
              <a:rPr lang="en-US" sz="2400" b="1" dirty="0">
                <a:solidFill>
                  <a:srgbClr val="800000"/>
                </a:solidFill>
              </a:rPr>
              <a:t>Private</a:t>
            </a:r>
            <a:r>
              <a:rPr lang="en-US" sz="2400" dirty="0"/>
              <a:t>: the entity is only accessible from within the class itself </a:t>
            </a:r>
          </a:p>
          <a:p>
            <a:pPr marL="0" indent="0">
              <a:buNone/>
            </a:pPr>
            <a:endParaRPr lang="en-US" sz="2400" dirty="0"/>
          </a:p>
          <a:p>
            <a:r>
              <a:rPr lang="en-US" sz="2400" dirty="0"/>
              <a:t>In general (there are exceptions) instance variables will be </a:t>
            </a:r>
            <a:r>
              <a:rPr lang="en-US" sz="2400" dirty="0">
                <a:latin typeface="Courier"/>
                <a:cs typeface="Courier"/>
              </a:rPr>
              <a:t>private</a:t>
            </a:r>
            <a:r>
              <a:rPr lang="en-US" sz="2400" dirty="0"/>
              <a:t>, and instance methods and constructors will be </a:t>
            </a:r>
            <a:r>
              <a:rPr lang="en-US" sz="2400" dirty="0">
                <a:latin typeface="Courier"/>
                <a:cs typeface="Courier"/>
              </a:rPr>
              <a:t>public </a:t>
            </a:r>
          </a:p>
          <a:p>
            <a:endParaRPr lang="en-US" sz="2400" dirty="0"/>
          </a:p>
        </p:txBody>
      </p:sp>
    </p:spTree>
    <p:extLst>
      <p:ext uri="{BB962C8B-B14F-4D97-AF65-F5344CB8AC3E}">
        <p14:creationId xmlns:p14="http://schemas.microsoft.com/office/powerpoint/2010/main" val="25854984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533400"/>
            <a:ext cx="8229600" cy="990600"/>
          </a:xfrm>
        </p:spPr>
        <p:txBody>
          <a:bodyPr/>
          <a:lstStyle/>
          <a:p>
            <a:r>
              <a:rPr lang="en-US" dirty="0"/>
              <a:t>OOP Principles</a:t>
            </a:r>
          </a:p>
        </p:txBody>
      </p:sp>
      <p:sp>
        <p:nvSpPr>
          <p:cNvPr id="6" name="Content Placeholder 2"/>
          <p:cNvSpPr>
            <a:spLocks noGrp="1"/>
          </p:cNvSpPr>
          <p:nvPr>
            <p:ph idx="1"/>
          </p:nvPr>
        </p:nvSpPr>
        <p:spPr>
          <a:xfrm>
            <a:off x="741838" y="1972686"/>
            <a:ext cx="8229600" cy="4876800"/>
          </a:xfrm>
        </p:spPr>
        <p:txBody>
          <a:bodyPr>
            <a:normAutofit/>
          </a:bodyPr>
          <a:lstStyle/>
          <a:p>
            <a:pPr marL="0" indent="0">
              <a:buNone/>
            </a:pPr>
            <a:r>
              <a:rPr lang="en-US" sz="3200" dirty="0">
                <a:solidFill>
                  <a:srgbClr val="FF5259"/>
                </a:solidFill>
              </a:rPr>
              <a:t>A</a:t>
            </a:r>
            <a:r>
              <a:rPr lang="en-US" sz="3200" dirty="0"/>
              <a:t>bstraction</a:t>
            </a:r>
          </a:p>
          <a:p>
            <a:pPr marL="0" indent="0">
              <a:buNone/>
            </a:pPr>
            <a:r>
              <a:rPr lang="en-US" sz="3200" dirty="0">
                <a:solidFill>
                  <a:srgbClr val="FF0000"/>
                </a:solidFill>
              </a:rPr>
              <a:t>P</a:t>
            </a:r>
            <a:r>
              <a:rPr lang="en-US" sz="3200" dirty="0"/>
              <a:t>olymorphism</a:t>
            </a:r>
          </a:p>
          <a:p>
            <a:pPr marL="0" indent="0">
              <a:buNone/>
            </a:pPr>
            <a:r>
              <a:rPr lang="en-US" sz="3200" dirty="0">
                <a:solidFill>
                  <a:srgbClr val="FF0000"/>
                </a:solidFill>
              </a:rPr>
              <a:t>I</a:t>
            </a:r>
            <a:r>
              <a:rPr lang="en-US" sz="3200" dirty="0"/>
              <a:t>nheritance</a:t>
            </a:r>
          </a:p>
          <a:p>
            <a:pPr marL="0" indent="0">
              <a:buNone/>
            </a:pPr>
            <a:r>
              <a:rPr lang="en-US" sz="3200" dirty="0">
                <a:solidFill>
                  <a:srgbClr val="FF0000"/>
                </a:solidFill>
              </a:rPr>
              <a:t>E</a:t>
            </a:r>
            <a:r>
              <a:rPr lang="en-US" sz="3200" dirty="0"/>
              <a:t>ncapsulation</a:t>
            </a:r>
          </a:p>
        </p:txBody>
      </p:sp>
      <p:pic>
        <p:nvPicPr>
          <p:cNvPr id="7" name="Picture 6">
            <a:extLs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4313363" y="1972686"/>
            <a:ext cx="4072515" cy="3054386"/>
          </a:xfrm>
          <a:prstGeom prst="rect">
            <a:avLst/>
          </a:prstGeom>
        </p:spPr>
      </p:pic>
    </p:spTree>
    <p:extLst>
      <p:ext uri="{BB962C8B-B14F-4D97-AF65-F5344CB8AC3E}">
        <p14:creationId xmlns:p14="http://schemas.microsoft.com/office/powerpoint/2010/main" val="1327059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57200" y="533400"/>
            <a:ext cx="8229600" cy="990600"/>
          </a:xfrm>
        </p:spPr>
        <p:txBody>
          <a:bodyPr/>
          <a:lstStyle/>
          <a:p>
            <a:r>
              <a:rPr lang="en-US" dirty="0"/>
              <a:t>Abstraction</a:t>
            </a:r>
          </a:p>
        </p:txBody>
      </p:sp>
      <p:sp>
        <p:nvSpPr>
          <p:cNvPr id="5" name="Content Placeholder 2"/>
          <p:cNvSpPr>
            <a:spLocks noGrp="1"/>
          </p:cNvSpPr>
          <p:nvPr>
            <p:ph idx="1"/>
          </p:nvPr>
        </p:nvSpPr>
        <p:spPr>
          <a:xfrm>
            <a:off x="457200" y="1600200"/>
            <a:ext cx="8229600" cy="4876800"/>
          </a:xfrm>
        </p:spPr>
        <p:txBody>
          <a:bodyPr/>
          <a:lstStyle/>
          <a:p>
            <a:r>
              <a:rPr lang="en-US" dirty="0"/>
              <a:t>Focus on the essential quality of an object </a:t>
            </a:r>
          </a:p>
          <a:p>
            <a:r>
              <a:rPr lang="en-US" dirty="0"/>
              <a:t>Discard what is irrelevant</a:t>
            </a:r>
          </a:p>
          <a:p>
            <a:r>
              <a:rPr lang="en-US" dirty="0"/>
              <a:t>We create one Class to represent several objects</a:t>
            </a:r>
          </a:p>
        </p:txBody>
      </p:sp>
      <p:sp>
        <p:nvSpPr>
          <p:cNvPr id="6" name="TextBox 5"/>
          <p:cNvSpPr txBox="1"/>
          <p:nvPr/>
        </p:nvSpPr>
        <p:spPr>
          <a:xfrm>
            <a:off x="5024541" y="3636414"/>
            <a:ext cx="1506292" cy="2031325"/>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15000£</a:t>
            </a:r>
          </a:p>
          <a:p>
            <a:r>
              <a:rPr lang="en-US" dirty="0"/>
              <a:t>A0123</a:t>
            </a:r>
          </a:p>
          <a:p>
            <a:endParaRPr lang="en-US" dirty="0"/>
          </a:p>
          <a:p>
            <a:r>
              <a:rPr lang="en-US" dirty="0"/>
              <a:t>withdraw()</a:t>
            </a:r>
          </a:p>
          <a:p>
            <a:r>
              <a:rPr lang="en-US" dirty="0"/>
              <a:t>deposit()</a:t>
            </a:r>
          </a:p>
          <a:p>
            <a:r>
              <a:rPr lang="en-US" dirty="0" err="1"/>
              <a:t>getBalance</a:t>
            </a:r>
            <a:r>
              <a:rPr lang="en-US" dirty="0"/>
              <a:t>()</a:t>
            </a:r>
          </a:p>
          <a:p>
            <a:r>
              <a:rPr lang="en-US" dirty="0"/>
              <a:t>close()</a:t>
            </a:r>
          </a:p>
        </p:txBody>
      </p:sp>
      <p:sp>
        <p:nvSpPr>
          <p:cNvPr id="7" name="TextBox 6"/>
          <p:cNvSpPr txBox="1"/>
          <p:nvPr/>
        </p:nvSpPr>
        <p:spPr>
          <a:xfrm>
            <a:off x="7037772" y="3636414"/>
            <a:ext cx="1506292" cy="2031325"/>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20000£</a:t>
            </a:r>
          </a:p>
          <a:p>
            <a:r>
              <a:rPr lang="en-US" dirty="0"/>
              <a:t>A0456</a:t>
            </a:r>
          </a:p>
          <a:p>
            <a:endParaRPr lang="en-US" dirty="0"/>
          </a:p>
          <a:p>
            <a:r>
              <a:rPr lang="en-US" dirty="0"/>
              <a:t>withdraw()</a:t>
            </a:r>
          </a:p>
          <a:p>
            <a:r>
              <a:rPr lang="en-US" dirty="0"/>
              <a:t>deposit()</a:t>
            </a:r>
          </a:p>
          <a:p>
            <a:r>
              <a:rPr lang="en-US" dirty="0" err="1"/>
              <a:t>getBalance</a:t>
            </a:r>
            <a:r>
              <a:rPr lang="en-US" dirty="0"/>
              <a:t>()</a:t>
            </a:r>
          </a:p>
          <a:p>
            <a:r>
              <a:rPr lang="en-US" dirty="0"/>
              <a:t>close()</a:t>
            </a:r>
          </a:p>
        </p:txBody>
      </p:sp>
      <p:sp>
        <p:nvSpPr>
          <p:cNvPr id="8" name="TextBox 7"/>
          <p:cNvSpPr txBox="1"/>
          <p:nvPr/>
        </p:nvSpPr>
        <p:spPr>
          <a:xfrm>
            <a:off x="5198837" y="5744677"/>
            <a:ext cx="1153731" cy="400110"/>
          </a:xfrm>
          <a:prstGeom prst="rect">
            <a:avLst/>
          </a:prstGeom>
          <a:noFill/>
        </p:spPr>
        <p:txBody>
          <a:bodyPr wrap="none" rtlCol="0">
            <a:spAutoFit/>
          </a:bodyPr>
          <a:lstStyle/>
          <a:p>
            <a:r>
              <a:rPr lang="en-US" sz="2000" b="1" dirty="0" err="1">
                <a:solidFill>
                  <a:schemeClr val="tx2"/>
                </a:solidFill>
              </a:rPr>
              <a:t>BobAcc</a:t>
            </a:r>
            <a:endParaRPr lang="en-US" sz="2000" b="1" dirty="0">
              <a:solidFill>
                <a:schemeClr val="tx2"/>
              </a:solidFill>
            </a:endParaRPr>
          </a:p>
        </p:txBody>
      </p:sp>
      <p:sp>
        <p:nvSpPr>
          <p:cNvPr id="9" name="TextBox 8"/>
          <p:cNvSpPr txBox="1"/>
          <p:nvPr/>
        </p:nvSpPr>
        <p:spPr>
          <a:xfrm>
            <a:off x="7161561" y="5744677"/>
            <a:ext cx="1239767" cy="400110"/>
          </a:xfrm>
          <a:prstGeom prst="rect">
            <a:avLst/>
          </a:prstGeom>
          <a:noFill/>
        </p:spPr>
        <p:txBody>
          <a:bodyPr wrap="none" rtlCol="0">
            <a:spAutoFit/>
          </a:bodyPr>
          <a:lstStyle/>
          <a:p>
            <a:r>
              <a:rPr lang="en-US" sz="2000" b="1" dirty="0" err="1">
                <a:solidFill>
                  <a:schemeClr val="tx2"/>
                </a:solidFill>
              </a:rPr>
              <a:t>JaneAcc</a:t>
            </a:r>
            <a:endParaRPr lang="en-US" sz="2000" b="1" dirty="0">
              <a:solidFill>
                <a:schemeClr val="tx2"/>
              </a:solidFill>
            </a:endParaRPr>
          </a:p>
        </p:txBody>
      </p:sp>
      <p:grpSp>
        <p:nvGrpSpPr>
          <p:cNvPr id="10" name="Group 9"/>
          <p:cNvGrpSpPr/>
          <p:nvPr/>
        </p:nvGrpSpPr>
        <p:grpSpPr>
          <a:xfrm>
            <a:off x="442542" y="3648864"/>
            <a:ext cx="3104487" cy="1876896"/>
            <a:chOff x="2572449" y="2335265"/>
            <a:chExt cx="4298271" cy="1291055"/>
          </a:xfrm>
        </p:grpSpPr>
        <p:sp>
          <p:nvSpPr>
            <p:cNvPr id="11" name="TextBox 10"/>
            <p:cNvSpPr txBox="1"/>
            <p:nvPr/>
          </p:nvSpPr>
          <p:spPr>
            <a:xfrm>
              <a:off x="2572449" y="2335265"/>
              <a:ext cx="4298271" cy="465760"/>
            </a:xfrm>
            <a:prstGeom prst="rect">
              <a:avLst/>
            </a:prstGeom>
            <a:noFill/>
            <a:ln w="28575" cmpd="sng">
              <a:solidFill>
                <a:srgbClr val="000000"/>
              </a:solidFill>
            </a:ln>
          </p:spPr>
          <p:txBody>
            <a:bodyPr wrap="square" rtlCol="0">
              <a:spAutoFit/>
            </a:bodyPr>
            <a:lstStyle/>
            <a:p>
              <a:pPr algn="ctr"/>
              <a:endParaRPr lang="en-US" dirty="0"/>
            </a:p>
            <a:p>
              <a:pPr algn="ctr"/>
              <a:r>
                <a:rPr lang="en-US" sz="2000" b="1" dirty="0" err="1"/>
                <a:t>BankAccount</a:t>
              </a:r>
              <a:endParaRPr lang="en-US" b="1" dirty="0"/>
            </a:p>
          </p:txBody>
        </p:sp>
        <p:sp>
          <p:nvSpPr>
            <p:cNvPr id="12" name="TextBox 11"/>
            <p:cNvSpPr txBox="1"/>
            <p:nvPr/>
          </p:nvSpPr>
          <p:spPr>
            <a:xfrm>
              <a:off x="2588730" y="2800653"/>
              <a:ext cx="4281990" cy="825667"/>
            </a:xfrm>
            <a:prstGeom prst="rect">
              <a:avLst/>
            </a:prstGeom>
            <a:noFill/>
            <a:ln w="9525" cmpd="sng">
              <a:solidFill>
                <a:srgbClr val="000000"/>
              </a:solidFill>
            </a:ln>
          </p:spPr>
          <p:txBody>
            <a:bodyPr wrap="square" rtlCol="0">
              <a:spAutoFit/>
            </a:bodyPr>
            <a:lstStyle/>
            <a:p>
              <a:pPr algn="ctr"/>
              <a:endParaRPr lang="en-US" dirty="0"/>
            </a:p>
            <a:p>
              <a:pPr marL="285750" indent="-285750">
                <a:buFontTx/>
                <a:buChar char="-"/>
              </a:pPr>
              <a:r>
                <a:rPr lang="en-US" dirty="0"/>
                <a:t>balance: double</a:t>
              </a:r>
            </a:p>
            <a:p>
              <a:pPr marL="285750" indent="-285750">
                <a:buFontTx/>
                <a:buChar char="-"/>
              </a:pPr>
              <a:r>
                <a:rPr lang="en-US" dirty="0" err="1"/>
                <a:t>idNumber</a:t>
              </a:r>
              <a:r>
                <a:rPr lang="en-US" dirty="0"/>
                <a:t>: String</a:t>
              </a:r>
            </a:p>
            <a:p>
              <a:pPr algn="ctr"/>
              <a:endParaRPr lang="en-US" dirty="0"/>
            </a:p>
          </p:txBody>
        </p:sp>
      </p:grpSp>
    </p:spTree>
    <p:extLst>
      <p:ext uri="{BB962C8B-B14F-4D97-AF65-F5344CB8AC3E}">
        <p14:creationId xmlns:p14="http://schemas.microsoft.com/office/powerpoint/2010/main" val="1373504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p:bldP spid="9"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57200" y="533400"/>
            <a:ext cx="8229600" cy="990600"/>
          </a:xfrm>
        </p:spPr>
        <p:txBody>
          <a:bodyPr/>
          <a:lstStyle/>
          <a:p>
            <a:r>
              <a:rPr lang="en-US" dirty="0"/>
              <a:t>Encapsulation</a:t>
            </a:r>
          </a:p>
        </p:txBody>
      </p:sp>
      <p:pic>
        <p:nvPicPr>
          <p:cNvPr id="5" name="Picture 4">
            <a:extLs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2806248" y="1524000"/>
            <a:ext cx="3148759" cy="1046265"/>
          </a:xfrm>
          <a:prstGeom prst="rect">
            <a:avLst/>
          </a:prstGeom>
        </p:spPr>
      </p:pic>
      <p:sp>
        <p:nvSpPr>
          <p:cNvPr id="6" name="Rectangle 5"/>
          <p:cNvSpPr/>
          <p:nvPr/>
        </p:nvSpPr>
        <p:spPr>
          <a:xfrm>
            <a:off x="298323" y="2713639"/>
            <a:ext cx="8388477" cy="1938992"/>
          </a:xfrm>
          <a:prstGeom prst="rect">
            <a:avLst/>
          </a:prstGeom>
        </p:spPr>
        <p:txBody>
          <a:bodyPr wrap="square">
            <a:spAutoFit/>
          </a:bodyPr>
          <a:lstStyle/>
          <a:p>
            <a:pPr marL="342900" indent="-342900">
              <a:buFont typeface="Arial"/>
              <a:buChar char="•"/>
            </a:pPr>
            <a:r>
              <a:rPr lang="en-US" sz="2000" dirty="0"/>
              <a:t>wrapping the data (variables) and code acting on the data (methods) together as a single unit.</a:t>
            </a:r>
          </a:p>
          <a:p>
            <a:pPr marL="342900" indent="-342900">
              <a:buFont typeface="Arial"/>
              <a:buChar char="•"/>
            </a:pPr>
            <a:r>
              <a:rPr lang="en-US" sz="2000" dirty="0"/>
              <a:t>the variables of a class will be hidden from other classes and can be accessed only through the methods of their current class. Therefore, it is also known as </a:t>
            </a:r>
            <a:r>
              <a:rPr lang="en-US" sz="2000" b="1" dirty="0">
                <a:solidFill>
                  <a:srgbClr val="D2533C"/>
                </a:solidFill>
              </a:rPr>
              <a:t>data hiding</a:t>
            </a:r>
            <a:r>
              <a:rPr lang="en-US" sz="2000" dirty="0"/>
              <a:t>.</a:t>
            </a:r>
          </a:p>
          <a:p>
            <a:pPr marL="342900" indent="-342900">
              <a:buFont typeface="Arial"/>
              <a:buChar char="•"/>
            </a:pPr>
            <a:endParaRPr lang="en-US" sz="2000" dirty="0"/>
          </a:p>
        </p:txBody>
      </p:sp>
      <p:pic>
        <p:nvPicPr>
          <p:cNvPr id="7" name="Picture 6">
            <a:extLst>
              <a:ext uri="{C183D7F6-B498-43B3-948B-1728B52AA6E4}">
                <adec:decorative xmlns:adec="http://schemas.microsoft.com/office/drawing/2017/decorative" val="1"/>
              </a:ext>
            </a:extLst>
          </p:cNvPr>
          <p:cNvPicPr>
            <a:picLocks noChangeAspect="1"/>
          </p:cNvPicPr>
          <p:nvPr/>
        </p:nvPicPr>
        <p:blipFill rotWithShape="1">
          <a:blip r:embed="rId4"/>
          <a:srcRect t="12549"/>
          <a:stretch/>
        </p:blipFill>
        <p:spPr>
          <a:xfrm>
            <a:off x="457200" y="4666905"/>
            <a:ext cx="2150029" cy="1880220"/>
          </a:xfrm>
          <a:prstGeom prst="rect">
            <a:avLst/>
          </a:prstGeom>
        </p:spPr>
      </p:pic>
      <p:sp>
        <p:nvSpPr>
          <p:cNvPr id="8" name="TextBox 7"/>
          <p:cNvSpPr txBox="1"/>
          <p:nvPr/>
        </p:nvSpPr>
        <p:spPr>
          <a:xfrm>
            <a:off x="418701" y="6396335"/>
            <a:ext cx="2134418" cy="461665"/>
          </a:xfrm>
          <a:prstGeom prst="rect">
            <a:avLst/>
          </a:prstGeom>
          <a:noFill/>
        </p:spPr>
        <p:txBody>
          <a:bodyPr wrap="none" rtlCol="0">
            <a:spAutoFit/>
          </a:bodyPr>
          <a:lstStyle/>
          <a:p>
            <a:r>
              <a:rPr lang="en-US" sz="2400" b="1"/>
              <a:t>Black Boxing</a:t>
            </a:r>
            <a:endParaRPr lang="en-US" sz="2400" b="1" dirty="0"/>
          </a:p>
        </p:txBody>
      </p:sp>
      <p:sp>
        <p:nvSpPr>
          <p:cNvPr id="9" name="Rectangle 8"/>
          <p:cNvSpPr/>
          <p:nvPr/>
        </p:nvSpPr>
        <p:spPr>
          <a:xfrm>
            <a:off x="3082161" y="4868630"/>
            <a:ext cx="5429176" cy="1631216"/>
          </a:xfrm>
          <a:prstGeom prst="rect">
            <a:avLst/>
          </a:prstGeom>
        </p:spPr>
        <p:txBody>
          <a:bodyPr wrap="square">
            <a:spAutoFit/>
          </a:bodyPr>
          <a:lstStyle/>
          <a:p>
            <a:r>
              <a:rPr lang="en-US" sz="2000" dirty="0"/>
              <a:t>How to do it?</a:t>
            </a:r>
          </a:p>
          <a:p>
            <a:pPr lvl="1">
              <a:buFont typeface="Wingdings" charset="2"/>
              <a:buChar char="Ø"/>
            </a:pPr>
            <a:r>
              <a:rPr lang="en-US" sz="2000" dirty="0"/>
              <a:t>Declare the variables of a class as private.</a:t>
            </a:r>
          </a:p>
          <a:p>
            <a:pPr lvl="1">
              <a:buFont typeface="Wingdings" charset="2"/>
              <a:buChar char="Ø"/>
            </a:pPr>
            <a:r>
              <a:rPr lang="en-US" sz="2000" dirty="0"/>
              <a:t>Provide public setter and getter methods to modify and view the variables values.</a:t>
            </a:r>
          </a:p>
        </p:txBody>
      </p:sp>
    </p:spTree>
    <p:extLst>
      <p:ext uri="{BB962C8B-B14F-4D97-AF65-F5344CB8AC3E}">
        <p14:creationId xmlns:p14="http://schemas.microsoft.com/office/powerpoint/2010/main" val="3813220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330200" y="581015"/>
            <a:ext cx="8489950" cy="654070"/>
          </a:xfrm>
        </p:spPr>
        <p:txBody>
          <a:bodyPr/>
          <a:lstStyle/>
          <a:p>
            <a:r>
              <a:rPr lang="en-US" dirty="0"/>
              <a:t>Encapsulation</a:t>
            </a:r>
          </a:p>
        </p:txBody>
      </p:sp>
      <p:sp>
        <p:nvSpPr>
          <p:cNvPr id="3" name="Content Placeholder 2"/>
          <p:cNvSpPr>
            <a:spLocks noGrp="1"/>
          </p:cNvSpPr>
          <p:nvPr>
            <p:ph idx="1"/>
          </p:nvPr>
        </p:nvSpPr>
        <p:spPr>
          <a:xfrm>
            <a:off x="330200" y="1513450"/>
            <a:ext cx="8489950" cy="4370142"/>
          </a:xfrm>
        </p:spPr>
        <p:txBody>
          <a:bodyPr/>
          <a:lstStyle/>
          <a:p>
            <a:r>
              <a:rPr lang="en-US" sz="2400" dirty="0"/>
              <a:t>Mechanism of wrapping the data (variables) and code acting on the data (methods) together as a single unit.</a:t>
            </a:r>
          </a:p>
          <a:p>
            <a:r>
              <a:rPr lang="en-US" sz="2400" dirty="0"/>
              <a:t>In encapsulation, the variables of a class will be hidden from other classes, and can be accessed only through the methods of their current class. Therefore, it is also known as </a:t>
            </a:r>
            <a:r>
              <a:rPr lang="en-US" sz="2400" b="1" dirty="0"/>
              <a:t>data hiding</a:t>
            </a:r>
            <a:r>
              <a:rPr lang="en-US" sz="2400" dirty="0"/>
              <a:t>.</a:t>
            </a:r>
          </a:p>
          <a:p>
            <a:r>
              <a:rPr lang="en-US" sz="2400" dirty="0"/>
              <a:t>How to do it?</a:t>
            </a:r>
          </a:p>
          <a:p>
            <a:pPr lvl="1">
              <a:buFont typeface="Wingdings" charset="2"/>
              <a:buChar char="Ø"/>
            </a:pPr>
            <a:r>
              <a:rPr lang="en-US" sz="2000" dirty="0"/>
              <a:t>Declare the variables of a class as private.</a:t>
            </a:r>
          </a:p>
          <a:p>
            <a:pPr lvl="1">
              <a:buFont typeface="Wingdings" charset="2"/>
              <a:buChar char="Ø"/>
            </a:pPr>
            <a:r>
              <a:rPr lang="en-US" sz="2000" dirty="0"/>
              <a:t>Provide public setter and getter methods to modify and view the variables values.</a:t>
            </a:r>
          </a:p>
          <a:p>
            <a:endParaRPr lang="en-US" sz="2400" dirty="0"/>
          </a:p>
        </p:txBody>
      </p:sp>
    </p:spTree>
    <p:extLst>
      <p:ext uri="{BB962C8B-B14F-4D97-AF65-F5344CB8AC3E}">
        <p14:creationId xmlns:p14="http://schemas.microsoft.com/office/powerpoint/2010/main" val="457307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p:txBody>
          <a:bodyPr/>
          <a:lstStyle/>
          <a:p>
            <a:pPr marL="0" indent="0">
              <a:buNone/>
            </a:pPr>
            <a:r>
              <a:rPr lang="en-US" dirty="0"/>
              <a:t>After this course you should be able to: </a:t>
            </a:r>
          </a:p>
          <a:p>
            <a:r>
              <a:rPr lang="en-US" b="1" dirty="0"/>
              <a:t>Tackle </a:t>
            </a:r>
            <a:r>
              <a:rPr lang="en-US" dirty="0"/>
              <a:t>more complicated programming problems</a:t>
            </a:r>
          </a:p>
          <a:p>
            <a:r>
              <a:rPr lang="en-US" b="1" dirty="0"/>
              <a:t>Decompose </a:t>
            </a:r>
            <a:r>
              <a:rPr lang="en-US" dirty="0"/>
              <a:t>programming problems using object oriented analysis and design </a:t>
            </a:r>
          </a:p>
          <a:p>
            <a:r>
              <a:rPr lang="en-US" dirty="0"/>
              <a:t>Use </a:t>
            </a:r>
            <a:r>
              <a:rPr lang="en-US" b="1" dirty="0"/>
              <a:t>most </a:t>
            </a:r>
            <a:r>
              <a:rPr lang="en-US" dirty="0"/>
              <a:t>of the object-oriented programming concepts when writing programs </a:t>
            </a:r>
          </a:p>
          <a:p>
            <a:r>
              <a:rPr lang="en-US" b="1" dirty="0"/>
              <a:t>Improve</a:t>
            </a:r>
            <a:r>
              <a:rPr lang="en-US" dirty="0"/>
              <a:t> the knowledge of Java programming language</a:t>
            </a:r>
          </a:p>
          <a:p>
            <a:pPr marL="0" indent="0">
              <a:buNone/>
            </a:pPr>
            <a:endParaRPr lang="en-US" dirty="0"/>
          </a:p>
        </p:txBody>
      </p:sp>
    </p:spTree>
    <p:extLst>
      <p:ext uri="{BB962C8B-B14F-4D97-AF65-F5344CB8AC3E}">
        <p14:creationId xmlns:p14="http://schemas.microsoft.com/office/powerpoint/2010/main" val="288923510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 we create an object in Java?</a:t>
            </a:r>
          </a:p>
        </p:txBody>
      </p:sp>
      <p:sp>
        <p:nvSpPr>
          <p:cNvPr id="3" name="Content Placeholder 2"/>
          <p:cNvSpPr>
            <a:spLocks noGrp="1"/>
          </p:cNvSpPr>
          <p:nvPr>
            <p:ph idx="1"/>
          </p:nvPr>
        </p:nvSpPr>
        <p:spPr>
          <a:xfrm>
            <a:off x="323850" y="1562120"/>
            <a:ext cx="8489950" cy="4370142"/>
          </a:xfrm>
        </p:spPr>
        <p:txBody>
          <a:bodyPr/>
          <a:lstStyle/>
          <a:p>
            <a:r>
              <a:rPr lang="en-US" sz="2400" dirty="0"/>
              <a:t>We need to call the constructor of the class in order to create instances of the class </a:t>
            </a:r>
          </a:p>
          <a:p>
            <a:pPr marL="0" indent="0">
              <a:buNone/>
            </a:pPr>
            <a:endParaRPr lang="en-US" sz="600" dirty="0"/>
          </a:p>
          <a:p>
            <a:r>
              <a:rPr lang="en-US" sz="2400" dirty="0"/>
              <a:t>For this we need the </a:t>
            </a:r>
            <a:r>
              <a:rPr lang="en-US" sz="2400" b="1" dirty="0">
                <a:solidFill>
                  <a:srgbClr val="800000"/>
                </a:solidFill>
              </a:rPr>
              <a:t>new</a:t>
            </a:r>
            <a:r>
              <a:rPr lang="en-US" sz="2400" dirty="0"/>
              <a:t> keyword</a:t>
            </a:r>
          </a:p>
          <a:p>
            <a:pPr marL="0" indent="0" algn="ctr">
              <a:buNone/>
            </a:pPr>
            <a:br>
              <a:rPr lang="en-US" sz="2400" dirty="0"/>
            </a:br>
            <a:r>
              <a:rPr lang="en-US" sz="2000" dirty="0">
                <a:latin typeface="Courier"/>
                <a:cs typeface="Courier"/>
              </a:rPr>
              <a:t>Account account1 = new Account(100); </a:t>
            </a:r>
          </a:p>
          <a:p>
            <a:pPr marL="0" indent="0">
              <a:buNone/>
            </a:pPr>
            <a:endParaRPr lang="en-US" sz="700" dirty="0">
              <a:latin typeface="Courier"/>
              <a:cs typeface="Courier"/>
            </a:endParaRPr>
          </a:p>
          <a:p>
            <a:r>
              <a:rPr lang="en-US" sz="2400" dirty="0"/>
              <a:t>the above line declares a variable named </a:t>
            </a:r>
            <a:r>
              <a:rPr lang="en-US" sz="2400" i="1" dirty="0"/>
              <a:t>account1</a:t>
            </a:r>
            <a:r>
              <a:rPr lang="en-US" sz="2400" dirty="0"/>
              <a:t> of type Account </a:t>
            </a:r>
          </a:p>
          <a:p>
            <a:pPr marL="0" indent="0">
              <a:buNone/>
            </a:pPr>
            <a:endParaRPr lang="en-US" sz="600" dirty="0"/>
          </a:p>
          <a:p>
            <a:r>
              <a:rPr lang="en-US" sz="2400" dirty="0"/>
              <a:t>it gives to the variable account1 the value </a:t>
            </a:r>
            <a:r>
              <a:rPr lang="en-US" sz="2400" i="1" dirty="0"/>
              <a:t>new Account(100)</a:t>
            </a:r>
          </a:p>
          <a:p>
            <a:pPr marL="0" indent="0">
              <a:buNone/>
            </a:pPr>
            <a:endParaRPr lang="en-US" sz="600" i="1" dirty="0"/>
          </a:p>
          <a:p>
            <a:r>
              <a:rPr lang="en-US" sz="2400" dirty="0"/>
              <a:t>similar to </a:t>
            </a:r>
            <a:r>
              <a:rPr lang="en-US" sz="2400" dirty="0" err="1"/>
              <a:t>int</a:t>
            </a:r>
            <a:r>
              <a:rPr lang="en-US" sz="2400" dirty="0"/>
              <a:t> x =5 where we declare a variable named x of type </a:t>
            </a:r>
            <a:r>
              <a:rPr lang="en-US" sz="2400" dirty="0" err="1"/>
              <a:t>int</a:t>
            </a:r>
            <a:r>
              <a:rPr lang="en-US" sz="2400" dirty="0"/>
              <a:t> and give to the variable x the value 5 </a:t>
            </a:r>
          </a:p>
          <a:p>
            <a:endParaRPr lang="en-US" sz="2400" dirty="0"/>
          </a:p>
        </p:txBody>
      </p:sp>
    </p:spTree>
    <p:extLst>
      <p:ext uri="{BB962C8B-B14F-4D97-AF65-F5344CB8AC3E}">
        <p14:creationId xmlns:p14="http://schemas.microsoft.com/office/powerpoint/2010/main" val="390857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 Account</a:t>
            </a:r>
          </a:p>
        </p:txBody>
      </p:sp>
      <p:sp>
        <p:nvSpPr>
          <p:cNvPr id="3" name="Content Placeholder 2"/>
          <p:cNvSpPr>
            <a:spLocks noGrp="1"/>
          </p:cNvSpPr>
          <p:nvPr>
            <p:ph idx="1"/>
          </p:nvPr>
        </p:nvSpPr>
        <p:spPr/>
        <p:txBody>
          <a:bodyPr/>
          <a:lstStyle/>
          <a:p>
            <a:r>
              <a:rPr lang="en-US" i="1" dirty="0"/>
              <a:t>Account</a:t>
            </a:r>
            <a:r>
              <a:rPr lang="en-US" dirty="0"/>
              <a:t> is actually a </a:t>
            </a:r>
            <a:r>
              <a:rPr lang="en-US" i="1" dirty="0"/>
              <a:t>new type</a:t>
            </a:r>
            <a:r>
              <a:rPr lang="en-US" dirty="0"/>
              <a:t>. </a:t>
            </a:r>
          </a:p>
          <a:p>
            <a:r>
              <a:rPr lang="en-US" dirty="0"/>
              <a:t>This allows </a:t>
            </a:r>
            <a:r>
              <a:rPr lang="en-US" i="1" dirty="0"/>
              <a:t>Account</a:t>
            </a:r>
            <a:r>
              <a:rPr lang="en-US" dirty="0"/>
              <a:t> to be used for declarations such as:</a:t>
            </a:r>
            <a:br>
              <a:rPr lang="en-US" dirty="0"/>
            </a:br>
            <a:endParaRPr lang="en-US" dirty="0"/>
          </a:p>
          <a:p>
            <a:pPr marL="0" indent="0">
              <a:buNone/>
            </a:pPr>
            <a:r>
              <a:rPr lang="en-US" sz="2400" dirty="0">
                <a:latin typeface="Courier"/>
                <a:cs typeface="Courier"/>
              </a:rPr>
              <a:t>Account account1= new Account(100); </a:t>
            </a:r>
          </a:p>
          <a:p>
            <a:pPr marL="0" indent="0">
              <a:buNone/>
            </a:pPr>
            <a:endParaRPr lang="en-US" dirty="0"/>
          </a:p>
          <a:p>
            <a:r>
              <a:rPr lang="en-US" dirty="0"/>
              <a:t>In fact, Account is a </a:t>
            </a:r>
            <a:r>
              <a:rPr lang="en-US" i="1" dirty="0"/>
              <a:t>User Defined Type</a:t>
            </a:r>
            <a:r>
              <a:rPr lang="en-US" dirty="0"/>
              <a:t>. </a:t>
            </a:r>
          </a:p>
          <a:p>
            <a:endParaRPr lang="en-US" dirty="0"/>
          </a:p>
        </p:txBody>
      </p:sp>
    </p:spTree>
    <p:extLst>
      <p:ext uri="{BB962C8B-B14F-4D97-AF65-F5344CB8AC3E}">
        <p14:creationId xmlns:p14="http://schemas.microsoft.com/office/powerpoint/2010/main" val="39488592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Call constructors </a:t>
            </a:r>
          </a:p>
        </p:txBody>
      </p:sp>
      <p:sp>
        <p:nvSpPr>
          <p:cNvPr id="3" name="Content Placeholder 2"/>
          <p:cNvSpPr>
            <a:spLocks noGrp="1"/>
          </p:cNvSpPr>
          <p:nvPr>
            <p:ph idx="1"/>
          </p:nvPr>
        </p:nvSpPr>
        <p:spPr>
          <a:xfrm>
            <a:off x="330200" y="1551509"/>
            <a:ext cx="8489950" cy="4370142"/>
          </a:xfrm>
        </p:spPr>
        <p:txBody>
          <a:bodyPr/>
          <a:lstStyle/>
          <a:p>
            <a:r>
              <a:rPr lang="en-US" dirty="0"/>
              <a:t>We need to call the constructor of the class in order to create instances of the class </a:t>
            </a:r>
          </a:p>
          <a:p>
            <a:r>
              <a:rPr lang="en-US" dirty="0"/>
              <a:t>For this we need the </a:t>
            </a:r>
            <a:r>
              <a:rPr lang="en-US" dirty="0">
                <a:solidFill>
                  <a:srgbClr val="800000"/>
                </a:solidFill>
              </a:rPr>
              <a:t>new</a:t>
            </a:r>
            <a:r>
              <a:rPr lang="en-US" dirty="0"/>
              <a:t> keyword </a:t>
            </a:r>
          </a:p>
          <a:p>
            <a:pPr marL="0" indent="0">
              <a:buNone/>
            </a:pPr>
            <a:endParaRPr lang="en-US" dirty="0">
              <a:latin typeface="Wingdings"/>
            </a:endParaRPr>
          </a:p>
          <a:p>
            <a:pPr marL="0" indent="0">
              <a:buNone/>
            </a:pPr>
            <a:r>
              <a:rPr lang="en-US" sz="2400" dirty="0">
                <a:latin typeface="Courier"/>
                <a:cs typeface="Courier"/>
              </a:rPr>
              <a:t>account1 = new Account(); </a:t>
            </a:r>
          </a:p>
          <a:p>
            <a:pPr marL="0" indent="0">
              <a:buNone/>
            </a:pPr>
            <a:r>
              <a:rPr lang="en-US" sz="2400" dirty="0">
                <a:latin typeface="Courier"/>
                <a:cs typeface="Courier"/>
              </a:rPr>
              <a:t>account2 = new Account(100); </a:t>
            </a:r>
          </a:p>
          <a:p>
            <a:pPr marL="0" indent="0">
              <a:buNone/>
            </a:pPr>
            <a:endParaRPr lang="en-US" sz="2400" dirty="0">
              <a:latin typeface="Courier"/>
              <a:cs typeface="Courier"/>
            </a:endParaRPr>
          </a:p>
          <a:p>
            <a:pPr lvl="1">
              <a:buFont typeface="Wingdings" charset="2"/>
              <a:buChar char="Ø"/>
            </a:pPr>
            <a:r>
              <a:rPr lang="en-US" dirty="0"/>
              <a:t>we need to call the constructor with the correct parameters and types </a:t>
            </a:r>
          </a:p>
          <a:p>
            <a:pPr lvl="1">
              <a:buFont typeface="Wingdings" charset="2"/>
              <a:buChar char="Ø"/>
            </a:pPr>
            <a:r>
              <a:rPr lang="en-US" dirty="0"/>
              <a:t>remember, we implemented 2 constructors for the Account class in our previous examples </a:t>
            </a:r>
          </a:p>
          <a:p>
            <a:endParaRPr lang="en-US" dirty="0"/>
          </a:p>
        </p:txBody>
      </p:sp>
    </p:spTree>
    <p:extLst>
      <p:ext uri="{BB962C8B-B14F-4D97-AF65-F5344CB8AC3E}">
        <p14:creationId xmlns:p14="http://schemas.microsoft.com/office/powerpoint/2010/main" val="736443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Calling instance method </a:t>
            </a:r>
          </a:p>
        </p:txBody>
      </p:sp>
      <p:sp>
        <p:nvSpPr>
          <p:cNvPr id="3" name="Content Placeholder 2"/>
          <p:cNvSpPr>
            <a:spLocks noGrp="1"/>
          </p:cNvSpPr>
          <p:nvPr>
            <p:ph idx="1"/>
          </p:nvPr>
        </p:nvSpPr>
        <p:spPr/>
        <p:txBody>
          <a:bodyPr/>
          <a:lstStyle/>
          <a:p>
            <a:r>
              <a:rPr lang="en-US" dirty="0"/>
              <a:t>Once an object has been created, operations can be performed on it by calling the instance methods of the object’s class </a:t>
            </a:r>
          </a:p>
          <a:p>
            <a:pPr marL="0" indent="0">
              <a:buNone/>
            </a:pPr>
            <a:endParaRPr lang="en-US" dirty="0"/>
          </a:p>
          <a:p>
            <a:pPr marL="0" indent="0" algn="ctr">
              <a:buNone/>
            </a:pPr>
            <a:r>
              <a:rPr lang="en-US" b="1" dirty="0" err="1">
                <a:solidFill>
                  <a:srgbClr val="800000"/>
                </a:solidFill>
                <a:latin typeface="Courier New"/>
                <a:cs typeface="Courier New"/>
              </a:rPr>
              <a:t>object_name.method_name</a:t>
            </a:r>
            <a:r>
              <a:rPr lang="en-US" b="1" dirty="0">
                <a:solidFill>
                  <a:srgbClr val="800000"/>
                </a:solidFill>
                <a:latin typeface="Courier New"/>
                <a:cs typeface="Courier New"/>
              </a:rPr>
              <a:t>(arguments) </a:t>
            </a:r>
          </a:p>
          <a:p>
            <a:pPr marL="0" indent="0" algn="ctr">
              <a:buNone/>
            </a:pPr>
            <a:endParaRPr lang="en-US" dirty="0">
              <a:solidFill>
                <a:srgbClr val="800000"/>
              </a:solidFill>
            </a:endParaRPr>
          </a:p>
          <a:p>
            <a:pPr marL="0" indent="0">
              <a:buNone/>
            </a:pPr>
            <a:r>
              <a:rPr lang="en-US" dirty="0">
                <a:latin typeface="Courier"/>
                <a:cs typeface="Courier"/>
              </a:rPr>
              <a:t>account1.deposit(1000);</a:t>
            </a:r>
            <a:br>
              <a:rPr lang="en-US" dirty="0">
                <a:latin typeface="Courier"/>
                <a:cs typeface="Courier"/>
              </a:rPr>
            </a:br>
            <a:r>
              <a:rPr lang="en-US" dirty="0">
                <a:latin typeface="Courier"/>
                <a:cs typeface="Courier"/>
              </a:rPr>
              <a:t>account2.withdraw(250);</a:t>
            </a:r>
            <a:br>
              <a:rPr lang="en-US" dirty="0">
                <a:latin typeface="Courier"/>
                <a:cs typeface="Courier"/>
              </a:rPr>
            </a:br>
            <a:r>
              <a:rPr lang="en-US" dirty="0">
                <a:latin typeface="Courier"/>
                <a:cs typeface="Courier"/>
              </a:rPr>
              <a:t>account2.close(); </a:t>
            </a:r>
          </a:p>
          <a:p>
            <a:pPr marL="0" indent="0">
              <a:buNone/>
            </a:pPr>
            <a:endParaRPr lang="en-US" dirty="0"/>
          </a:p>
        </p:txBody>
      </p:sp>
    </p:spTree>
    <p:extLst>
      <p:ext uri="{BB962C8B-B14F-4D97-AF65-F5344CB8AC3E}">
        <p14:creationId xmlns:p14="http://schemas.microsoft.com/office/powerpoint/2010/main" val="160293131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 References </a:t>
            </a:r>
            <a:br>
              <a:rPr lang="en-US" dirty="0"/>
            </a:br>
            <a:endParaRPr lang="en-US" dirty="0"/>
          </a:p>
        </p:txBody>
      </p:sp>
      <p:sp>
        <p:nvSpPr>
          <p:cNvPr id="3" name="Content Placeholder 2"/>
          <p:cNvSpPr>
            <a:spLocks noGrp="1"/>
          </p:cNvSpPr>
          <p:nvPr>
            <p:ph idx="1"/>
          </p:nvPr>
        </p:nvSpPr>
        <p:spPr/>
        <p:txBody>
          <a:bodyPr/>
          <a:lstStyle/>
          <a:p>
            <a:pPr marL="0" indent="0">
              <a:buNone/>
            </a:pPr>
            <a:r>
              <a:rPr lang="en-US" sz="2400" dirty="0">
                <a:latin typeface="Courier"/>
                <a:cs typeface="Courier"/>
              </a:rPr>
              <a:t>Account account1 = new Account(100);</a:t>
            </a:r>
          </a:p>
        </p:txBody>
      </p:sp>
      <p:sp>
        <p:nvSpPr>
          <p:cNvPr id="5" name="TextBox 4"/>
          <p:cNvSpPr txBox="1"/>
          <p:nvPr/>
        </p:nvSpPr>
        <p:spPr>
          <a:xfrm>
            <a:off x="911755" y="3961648"/>
            <a:ext cx="1302506" cy="369332"/>
          </a:xfrm>
          <a:prstGeom prst="rect">
            <a:avLst/>
          </a:prstGeom>
          <a:noFill/>
        </p:spPr>
        <p:txBody>
          <a:bodyPr wrap="square" rtlCol="0">
            <a:spAutoFit/>
          </a:bodyPr>
          <a:lstStyle/>
          <a:p>
            <a:r>
              <a:rPr lang="en-US" dirty="0"/>
              <a:t>Account1:</a:t>
            </a:r>
          </a:p>
        </p:txBody>
      </p:sp>
      <p:sp>
        <p:nvSpPr>
          <p:cNvPr id="6" name="Rectangle 5"/>
          <p:cNvSpPr/>
          <p:nvPr/>
        </p:nvSpPr>
        <p:spPr>
          <a:xfrm>
            <a:off x="2328230" y="3950953"/>
            <a:ext cx="830347" cy="580499"/>
          </a:xfrm>
          <a:prstGeom prst="rect">
            <a:avLst/>
          </a:prstGeom>
          <a:no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1" name="Group 10"/>
          <p:cNvGrpSpPr/>
          <p:nvPr/>
        </p:nvGrpSpPr>
        <p:grpSpPr>
          <a:xfrm>
            <a:off x="5602832" y="3022038"/>
            <a:ext cx="3066111" cy="1879220"/>
            <a:chOff x="4081391" y="2287607"/>
            <a:chExt cx="4298271" cy="1879220"/>
          </a:xfrm>
        </p:grpSpPr>
        <p:sp>
          <p:nvSpPr>
            <p:cNvPr id="8" name="TextBox 7"/>
            <p:cNvSpPr txBox="1"/>
            <p:nvPr/>
          </p:nvSpPr>
          <p:spPr>
            <a:xfrm>
              <a:off x="4081391" y="2287607"/>
              <a:ext cx="4298271" cy="954107"/>
            </a:xfrm>
            <a:prstGeom prst="rect">
              <a:avLst/>
            </a:prstGeom>
            <a:noFill/>
            <a:ln w="28575" cmpd="sng">
              <a:solidFill>
                <a:srgbClr val="000000"/>
              </a:solidFill>
            </a:ln>
          </p:spPr>
          <p:txBody>
            <a:bodyPr wrap="square" rtlCol="0">
              <a:spAutoFit/>
            </a:bodyPr>
            <a:lstStyle/>
            <a:p>
              <a:pPr algn="ctr"/>
              <a:endParaRPr lang="en-US" dirty="0"/>
            </a:p>
            <a:p>
              <a:pPr algn="ctr"/>
              <a:r>
                <a:rPr lang="en-US" sz="2000" b="1" u="sng" dirty="0"/>
                <a:t>account1: Account</a:t>
              </a:r>
              <a:endParaRPr lang="en-US" b="1" u="sng" dirty="0"/>
            </a:p>
            <a:p>
              <a:pPr algn="ctr"/>
              <a:endParaRPr lang="en-US" dirty="0"/>
            </a:p>
          </p:txBody>
        </p:sp>
        <p:sp>
          <p:nvSpPr>
            <p:cNvPr id="9" name="TextBox 8"/>
            <p:cNvSpPr txBox="1"/>
            <p:nvPr/>
          </p:nvSpPr>
          <p:spPr>
            <a:xfrm>
              <a:off x="4081391" y="3243497"/>
              <a:ext cx="4281990" cy="923330"/>
            </a:xfrm>
            <a:prstGeom prst="rect">
              <a:avLst/>
            </a:prstGeom>
            <a:noFill/>
            <a:ln w="9525" cmpd="sng">
              <a:solidFill>
                <a:srgbClr val="000000"/>
              </a:solidFill>
            </a:ln>
          </p:spPr>
          <p:txBody>
            <a:bodyPr wrap="square" rtlCol="0">
              <a:spAutoFit/>
            </a:bodyPr>
            <a:lstStyle/>
            <a:p>
              <a:pPr algn="ctr"/>
              <a:endParaRPr lang="en-US" dirty="0"/>
            </a:p>
            <a:p>
              <a:r>
                <a:rPr lang="en-US" dirty="0"/>
                <a:t>  balance = 100</a:t>
              </a:r>
            </a:p>
            <a:p>
              <a:pPr algn="ctr"/>
              <a:endParaRPr lang="en-US" dirty="0"/>
            </a:p>
          </p:txBody>
        </p:sp>
        <p:sp>
          <p:nvSpPr>
            <p:cNvPr id="10" name="TextBox 9"/>
            <p:cNvSpPr txBox="1"/>
            <p:nvPr/>
          </p:nvSpPr>
          <p:spPr>
            <a:xfrm>
              <a:off x="4081391" y="3239507"/>
              <a:ext cx="4298271" cy="923330"/>
            </a:xfrm>
            <a:prstGeom prst="rect">
              <a:avLst/>
            </a:prstGeom>
            <a:noFill/>
            <a:ln w="28575" cmpd="sng">
              <a:solidFill>
                <a:srgbClr val="000000"/>
              </a:solidFill>
            </a:ln>
          </p:spPr>
          <p:txBody>
            <a:bodyPr wrap="square" rtlCol="0">
              <a:spAutoFit/>
            </a:bodyPr>
            <a:lstStyle/>
            <a:p>
              <a:pPr algn="ctr"/>
              <a:endParaRPr lang="en-US" dirty="0"/>
            </a:p>
            <a:p>
              <a:endParaRPr lang="en-US" dirty="0"/>
            </a:p>
            <a:p>
              <a:endParaRPr lang="en-US" dirty="0"/>
            </a:p>
          </p:txBody>
        </p:sp>
      </p:grpSp>
      <p:cxnSp>
        <p:nvCxnSpPr>
          <p:cNvPr id="13" name="Straight Arrow Connector 12"/>
          <p:cNvCxnSpPr/>
          <p:nvPr/>
        </p:nvCxnSpPr>
        <p:spPr>
          <a:xfrm flipV="1">
            <a:off x="2767826" y="3614181"/>
            <a:ext cx="2523605" cy="602364"/>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14" name="TextBox 13"/>
          <p:cNvSpPr txBox="1"/>
          <p:nvPr/>
        </p:nvSpPr>
        <p:spPr>
          <a:xfrm>
            <a:off x="2767826" y="5458945"/>
            <a:ext cx="1980943" cy="369332"/>
          </a:xfrm>
          <a:prstGeom prst="rect">
            <a:avLst/>
          </a:prstGeom>
          <a:noFill/>
        </p:spPr>
        <p:txBody>
          <a:bodyPr wrap="none" rtlCol="0">
            <a:spAutoFit/>
          </a:bodyPr>
          <a:lstStyle/>
          <a:p>
            <a:r>
              <a:rPr lang="en-US" dirty="0"/>
              <a:t>Object Reference</a:t>
            </a:r>
          </a:p>
        </p:txBody>
      </p:sp>
      <p:cxnSp>
        <p:nvCxnSpPr>
          <p:cNvPr id="16" name="Straight Arrow Connector 15"/>
          <p:cNvCxnSpPr/>
          <p:nvPr/>
        </p:nvCxnSpPr>
        <p:spPr>
          <a:xfrm>
            <a:off x="5291431" y="2376897"/>
            <a:ext cx="1286225" cy="520964"/>
          </a:xfrm>
          <a:prstGeom prst="straightConnector1">
            <a:avLst/>
          </a:prstGeom>
          <a:ln>
            <a:prstDash val="dash"/>
            <a:tailEnd type="arrow"/>
          </a:ln>
        </p:spPr>
        <p:style>
          <a:lnRef idx="2">
            <a:schemeClr val="dk1"/>
          </a:lnRef>
          <a:fillRef idx="0">
            <a:schemeClr val="dk1"/>
          </a:fillRef>
          <a:effectRef idx="1">
            <a:schemeClr val="dk1"/>
          </a:effectRef>
          <a:fontRef idx="minor">
            <a:schemeClr val="tx1"/>
          </a:fontRef>
        </p:style>
      </p:cxnSp>
      <p:cxnSp>
        <p:nvCxnSpPr>
          <p:cNvPr id="18" name="Straight Arrow Connector 17"/>
          <p:cNvCxnSpPr/>
          <p:nvPr/>
        </p:nvCxnSpPr>
        <p:spPr>
          <a:xfrm flipV="1">
            <a:off x="3815699" y="3977928"/>
            <a:ext cx="303477" cy="1329385"/>
          </a:xfrm>
          <a:prstGeom prst="straightConnector1">
            <a:avLst/>
          </a:prstGeom>
          <a:ln>
            <a:prstDash val="dash"/>
            <a:tailEnd type="arrow"/>
          </a:ln>
        </p:spPr>
        <p:style>
          <a:lnRef idx="2">
            <a:schemeClr val="dk1"/>
          </a:lnRef>
          <a:fillRef idx="0">
            <a:schemeClr val="dk1"/>
          </a:fillRef>
          <a:effectRef idx="1">
            <a:schemeClr val="dk1"/>
          </a:effectRef>
          <a:fontRef idx="minor">
            <a:schemeClr val="tx1"/>
          </a:fontRef>
        </p:style>
      </p:cxnSp>
      <p:cxnSp>
        <p:nvCxnSpPr>
          <p:cNvPr id="20" name="Straight Arrow Connector 19"/>
          <p:cNvCxnSpPr/>
          <p:nvPr/>
        </p:nvCxnSpPr>
        <p:spPr>
          <a:xfrm flipH="1">
            <a:off x="1774665" y="2268815"/>
            <a:ext cx="754809" cy="1540733"/>
          </a:xfrm>
          <a:prstGeom prst="straightConnector1">
            <a:avLst/>
          </a:prstGeom>
          <a:ln>
            <a:prstDash val="dash"/>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76491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14"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a:t>
            </a:r>
          </a:p>
        </p:txBody>
      </p:sp>
      <p:sp>
        <p:nvSpPr>
          <p:cNvPr id="3" name="Content Placeholder 2"/>
          <p:cNvSpPr>
            <a:spLocks noGrp="1"/>
          </p:cNvSpPr>
          <p:nvPr>
            <p:ph idx="1"/>
          </p:nvPr>
        </p:nvSpPr>
        <p:spPr/>
        <p:txBody>
          <a:bodyPr/>
          <a:lstStyle/>
          <a:p>
            <a:r>
              <a:rPr lang="en-US" dirty="0"/>
              <a:t>A variable of a class type holds a </a:t>
            </a:r>
            <a:r>
              <a:rPr lang="en-US" i="1" dirty="0"/>
              <a:t>reference </a:t>
            </a:r>
            <a:r>
              <a:rPr lang="en-US" dirty="0"/>
              <a:t>to an object. </a:t>
            </a:r>
          </a:p>
          <a:p>
            <a:pPr marL="0" indent="0">
              <a:buNone/>
            </a:pPr>
            <a:r>
              <a:rPr lang="en-US" dirty="0"/>
              <a:t>– A reference is a pointer (form of memory address). </a:t>
            </a:r>
          </a:p>
          <a:p>
            <a:r>
              <a:rPr lang="en-US" dirty="0"/>
              <a:t>Variable doesn’t hold the object itself. </a:t>
            </a:r>
          </a:p>
          <a:p>
            <a:r>
              <a:rPr lang="en-US" dirty="0"/>
              <a:t>The variable can go out of scope but the object can </a:t>
            </a:r>
            <a:r>
              <a:rPr lang="en-US" i="1" dirty="0"/>
              <a:t>still </a:t>
            </a:r>
            <a:r>
              <a:rPr lang="en-US" dirty="0"/>
              <a:t>exist (providing it is referenced by some other variable). </a:t>
            </a:r>
          </a:p>
          <a:p>
            <a:r>
              <a:rPr lang="en-US" dirty="0"/>
              <a:t>One object can be referenced by several references and, hence, variables. </a:t>
            </a:r>
          </a:p>
          <a:p>
            <a:endParaRPr lang="en-US" dirty="0"/>
          </a:p>
        </p:txBody>
      </p:sp>
    </p:spTree>
    <p:extLst>
      <p:ext uri="{BB962C8B-B14F-4D97-AF65-F5344CB8AC3E}">
        <p14:creationId xmlns:p14="http://schemas.microsoft.com/office/powerpoint/2010/main" val="6190868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2800" dirty="0">
                <a:latin typeface="Arial" charset="0"/>
              </a:rPr>
              <a:t>Copying Variables of Primitive Data Types and Object Types</a:t>
            </a:r>
            <a:endParaRPr lang="en-US" dirty="0"/>
          </a:p>
        </p:txBody>
      </p:sp>
      <p:sp>
        <p:nvSpPr>
          <p:cNvPr id="5" name="Text Placeholder 4"/>
          <p:cNvSpPr>
            <a:spLocks noGrp="1"/>
          </p:cNvSpPr>
          <p:nvPr>
            <p:ph type="body" idx="1"/>
          </p:nvPr>
        </p:nvSpPr>
        <p:spPr>
          <a:xfrm>
            <a:off x="457200" y="1844433"/>
            <a:ext cx="4040188" cy="639762"/>
          </a:xfrm>
        </p:spPr>
        <p:txBody>
          <a:bodyPr>
            <a:normAutofit fontScale="92500" lnSpcReduction="20000"/>
          </a:bodyPr>
          <a:lstStyle/>
          <a:p>
            <a:r>
              <a:rPr lang="en-US" sz="2000" dirty="0"/>
              <a:t>Primitive Type Assignment</a:t>
            </a:r>
          </a:p>
          <a:p>
            <a:r>
              <a:rPr lang="en-US" sz="2000" dirty="0" err="1"/>
              <a:t>i</a:t>
            </a:r>
            <a:r>
              <a:rPr lang="en-US" sz="2000" dirty="0"/>
              <a:t> = j</a:t>
            </a:r>
          </a:p>
        </p:txBody>
      </p:sp>
      <p:sp>
        <p:nvSpPr>
          <p:cNvPr id="7" name="Text Placeholder 6"/>
          <p:cNvSpPr>
            <a:spLocks noGrp="1"/>
          </p:cNvSpPr>
          <p:nvPr>
            <p:ph type="body" sz="quarter" idx="3"/>
          </p:nvPr>
        </p:nvSpPr>
        <p:spPr>
          <a:xfrm>
            <a:off x="4645025" y="1844433"/>
            <a:ext cx="4041775" cy="639762"/>
          </a:xfrm>
        </p:spPr>
        <p:txBody>
          <a:bodyPr>
            <a:normAutofit fontScale="92500" lnSpcReduction="20000"/>
          </a:bodyPr>
          <a:lstStyle/>
          <a:p>
            <a:r>
              <a:rPr lang="en-US" sz="2000" dirty="0"/>
              <a:t>Object type Assignment</a:t>
            </a:r>
          </a:p>
          <a:p>
            <a:r>
              <a:rPr lang="en-US" sz="2000" dirty="0"/>
              <a:t>account1 = account2</a:t>
            </a:r>
          </a:p>
        </p:txBody>
      </p:sp>
      <p:cxnSp>
        <p:nvCxnSpPr>
          <p:cNvPr id="13" name="Straight Connector 12"/>
          <p:cNvCxnSpPr/>
          <p:nvPr/>
        </p:nvCxnSpPr>
        <p:spPr>
          <a:xfrm>
            <a:off x="4025230" y="1914009"/>
            <a:ext cx="0" cy="4744560"/>
          </a:xfrm>
          <a:prstGeom prst="line">
            <a:avLst/>
          </a:prstGeom>
        </p:spPr>
        <p:style>
          <a:lnRef idx="2">
            <a:schemeClr val="dk1"/>
          </a:lnRef>
          <a:fillRef idx="0">
            <a:schemeClr val="dk1"/>
          </a:fillRef>
          <a:effectRef idx="1">
            <a:schemeClr val="dk1"/>
          </a:effectRef>
          <a:fontRef idx="minor">
            <a:schemeClr val="tx1"/>
          </a:fontRef>
        </p:style>
      </p:cxnSp>
      <p:sp>
        <p:nvSpPr>
          <p:cNvPr id="15" name="TextBox 14"/>
          <p:cNvSpPr txBox="1"/>
          <p:nvPr/>
        </p:nvSpPr>
        <p:spPr>
          <a:xfrm>
            <a:off x="235151" y="2604345"/>
            <a:ext cx="864765" cy="369332"/>
          </a:xfrm>
          <a:prstGeom prst="rect">
            <a:avLst/>
          </a:prstGeom>
          <a:noFill/>
        </p:spPr>
        <p:txBody>
          <a:bodyPr wrap="none" rtlCol="0">
            <a:spAutoFit/>
          </a:bodyPr>
          <a:lstStyle/>
          <a:p>
            <a:r>
              <a:rPr lang="en-US" dirty="0">
                <a:solidFill>
                  <a:srgbClr val="800000"/>
                </a:solidFill>
              </a:rPr>
              <a:t>Before</a:t>
            </a:r>
          </a:p>
        </p:txBody>
      </p:sp>
      <p:sp>
        <p:nvSpPr>
          <p:cNvPr id="16" name="TextBox 15"/>
          <p:cNvSpPr txBox="1"/>
          <p:nvPr/>
        </p:nvSpPr>
        <p:spPr>
          <a:xfrm>
            <a:off x="235151" y="4846185"/>
            <a:ext cx="684966" cy="369332"/>
          </a:xfrm>
          <a:prstGeom prst="rect">
            <a:avLst/>
          </a:prstGeom>
          <a:noFill/>
        </p:spPr>
        <p:txBody>
          <a:bodyPr wrap="none" rtlCol="0">
            <a:spAutoFit/>
          </a:bodyPr>
          <a:lstStyle/>
          <a:p>
            <a:r>
              <a:rPr lang="en-US" dirty="0">
                <a:solidFill>
                  <a:srgbClr val="800000"/>
                </a:solidFill>
              </a:rPr>
              <a:t>After</a:t>
            </a:r>
          </a:p>
        </p:txBody>
      </p:sp>
      <p:grpSp>
        <p:nvGrpSpPr>
          <p:cNvPr id="6" name="Group 5"/>
          <p:cNvGrpSpPr/>
          <p:nvPr/>
        </p:nvGrpSpPr>
        <p:grpSpPr>
          <a:xfrm>
            <a:off x="374482" y="3267193"/>
            <a:ext cx="2092356" cy="580499"/>
            <a:chOff x="374482" y="3267193"/>
            <a:chExt cx="2092356" cy="580499"/>
          </a:xfrm>
        </p:grpSpPr>
        <p:grpSp>
          <p:nvGrpSpPr>
            <p:cNvPr id="20" name="Group 19"/>
            <p:cNvGrpSpPr/>
            <p:nvPr/>
          </p:nvGrpSpPr>
          <p:grpSpPr>
            <a:xfrm>
              <a:off x="374482" y="3267193"/>
              <a:ext cx="1375982" cy="580499"/>
              <a:chOff x="374482" y="3250913"/>
              <a:chExt cx="1375982" cy="580499"/>
            </a:xfrm>
          </p:grpSpPr>
          <p:sp>
            <p:nvSpPr>
              <p:cNvPr id="17" name="TextBox 16"/>
              <p:cNvSpPr txBox="1"/>
              <p:nvPr/>
            </p:nvSpPr>
            <p:spPr>
              <a:xfrm>
                <a:off x="374482" y="3261608"/>
                <a:ext cx="1302506" cy="369332"/>
              </a:xfrm>
              <a:prstGeom prst="rect">
                <a:avLst/>
              </a:prstGeom>
              <a:noFill/>
            </p:spPr>
            <p:txBody>
              <a:bodyPr wrap="square" rtlCol="0">
                <a:spAutoFit/>
              </a:bodyPr>
              <a:lstStyle/>
              <a:p>
                <a:r>
                  <a:rPr lang="en-US" dirty="0" err="1"/>
                  <a:t>i</a:t>
                </a:r>
                <a:r>
                  <a:rPr lang="en-US" dirty="0"/>
                  <a:t>:</a:t>
                </a:r>
              </a:p>
            </p:txBody>
          </p:sp>
          <p:sp>
            <p:nvSpPr>
              <p:cNvPr id="18" name="Rectangle 17"/>
              <p:cNvSpPr/>
              <p:nvPr/>
            </p:nvSpPr>
            <p:spPr>
              <a:xfrm>
                <a:off x="920117" y="3250913"/>
                <a:ext cx="830347" cy="580499"/>
              </a:xfrm>
              <a:prstGeom prst="rect">
                <a:avLst/>
              </a:prstGeom>
              <a:no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9" name="TextBox 18"/>
            <p:cNvSpPr txBox="1"/>
            <p:nvPr/>
          </p:nvSpPr>
          <p:spPr>
            <a:xfrm>
              <a:off x="1164332" y="3343008"/>
              <a:ext cx="1302506" cy="369332"/>
            </a:xfrm>
            <a:prstGeom prst="rect">
              <a:avLst/>
            </a:prstGeom>
            <a:noFill/>
          </p:spPr>
          <p:txBody>
            <a:bodyPr wrap="square" rtlCol="0">
              <a:spAutoFit/>
            </a:bodyPr>
            <a:lstStyle/>
            <a:p>
              <a:r>
                <a:rPr lang="en-US" dirty="0"/>
                <a:t>1</a:t>
              </a:r>
            </a:p>
          </p:txBody>
        </p:sp>
      </p:grpSp>
      <p:grpSp>
        <p:nvGrpSpPr>
          <p:cNvPr id="8" name="Group 7"/>
          <p:cNvGrpSpPr/>
          <p:nvPr/>
        </p:nvGrpSpPr>
        <p:grpSpPr>
          <a:xfrm>
            <a:off x="372431" y="3995275"/>
            <a:ext cx="2100288" cy="580499"/>
            <a:chOff x="372431" y="3995275"/>
            <a:chExt cx="2100288" cy="580499"/>
          </a:xfrm>
        </p:grpSpPr>
        <p:grpSp>
          <p:nvGrpSpPr>
            <p:cNvPr id="21" name="Group 20"/>
            <p:cNvGrpSpPr/>
            <p:nvPr/>
          </p:nvGrpSpPr>
          <p:grpSpPr>
            <a:xfrm>
              <a:off x="372431" y="3995275"/>
              <a:ext cx="1375982" cy="580499"/>
              <a:chOff x="374482" y="3250913"/>
              <a:chExt cx="1375982" cy="580499"/>
            </a:xfrm>
          </p:grpSpPr>
          <p:sp>
            <p:nvSpPr>
              <p:cNvPr id="22" name="TextBox 21"/>
              <p:cNvSpPr txBox="1"/>
              <p:nvPr/>
            </p:nvSpPr>
            <p:spPr>
              <a:xfrm>
                <a:off x="374482" y="3261608"/>
                <a:ext cx="1302506" cy="369332"/>
              </a:xfrm>
              <a:prstGeom prst="rect">
                <a:avLst/>
              </a:prstGeom>
              <a:noFill/>
            </p:spPr>
            <p:txBody>
              <a:bodyPr wrap="square" rtlCol="0">
                <a:spAutoFit/>
              </a:bodyPr>
              <a:lstStyle/>
              <a:p>
                <a:r>
                  <a:rPr lang="en-US" dirty="0"/>
                  <a:t>j:</a:t>
                </a:r>
              </a:p>
            </p:txBody>
          </p:sp>
          <p:sp>
            <p:nvSpPr>
              <p:cNvPr id="23" name="Rectangle 22"/>
              <p:cNvSpPr/>
              <p:nvPr/>
            </p:nvSpPr>
            <p:spPr>
              <a:xfrm>
                <a:off x="920117" y="3250913"/>
                <a:ext cx="830347" cy="580499"/>
              </a:xfrm>
              <a:prstGeom prst="rect">
                <a:avLst/>
              </a:prstGeom>
              <a:no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4" name="TextBox 23"/>
            <p:cNvSpPr txBox="1"/>
            <p:nvPr/>
          </p:nvSpPr>
          <p:spPr>
            <a:xfrm>
              <a:off x="1170213" y="4065505"/>
              <a:ext cx="1302506" cy="369332"/>
            </a:xfrm>
            <a:prstGeom prst="rect">
              <a:avLst/>
            </a:prstGeom>
            <a:noFill/>
          </p:spPr>
          <p:txBody>
            <a:bodyPr wrap="square" rtlCol="0">
              <a:spAutoFit/>
            </a:bodyPr>
            <a:lstStyle/>
            <a:p>
              <a:r>
                <a:rPr lang="en-US" dirty="0"/>
                <a:t>2</a:t>
              </a:r>
            </a:p>
          </p:txBody>
        </p:sp>
      </p:grpSp>
      <p:grpSp>
        <p:nvGrpSpPr>
          <p:cNvPr id="9" name="Group 8"/>
          <p:cNvGrpSpPr/>
          <p:nvPr/>
        </p:nvGrpSpPr>
        <p:grpSpPr>
          <a:xfrm>
            <a:off x="369951" y="5259067"/>
            <a:ext cx="2092356" cy="580499"/>
            <a:chOff x="369951" y="5259067"/>
            <a:chExt cx="2092356" cy="580499"/>
          </a:xfrm>
        </p:grpSpPr>
        <p:grpSp>
          <p:nvGrpSpPr>
            <p:cNvPr id="33" name="Group 32"/>
            <p:cNvGrpSpPr/>
            <p:nvPr/>
          </p:nvGrpSpPr>
          <p:grpSpPr>
            <a:xfrm>
              <a:off x="369951" y="5259067"/>
              <a:ext cx="1375982" cy="580499"/>
              <a:chOff x="374482" y="3250913"/>
              <a:chExt cx="1375982" cy="580499"/>
            </a:xfrm>
          </p:grpSpPr>
          <p:sp>
            <p:nvSpPr>
              <p:cNvPr id="34" name="TextBox 33"/>
              <p:cNvSpPr txBox="1"/>
              <p:nvPr/>
            </p:nvSpPr>
            <p:spPr>
              <a:xfrm>
                <a:off x="374482" y="3261608"/>
                <a:ext cx="1302506" cy="369332"/>
              </a:xfrm>
              <a:prstGeom prst="rect">
                <a:avLst/>
              </a:prstGeom>
              <a:noFill/>
            </p:spPr>
            <p:txBody>
              <a:bodyPr wrap="square" rtlCol="0">
                <a:spAutoFit/>
              </a:bodyPr>
              <a:lstStyle/>
              <a:p>
                <a:r>
                  <a:rPr lang="en-US" dirty="0" err="1"/>
                  <a:t>i</a:t>
                </a:r>
                <a:r>
                  <a:rPr lang="en-US" dirty="0"/>
                  <a:t>:</a:t>
                </a:r>
              </a:p>
            </p:txBody>
          </p:sp>
          <p:sp>
            <p:nvSpPr>
              <p:cNvPr id="35" name="Rectangle 34"/>
              <p:cNvSpPr/>
              <p:nvPr/>
            </p:nvSpPr>
            <p:spPr>
              <a:xfrm>
                <a:off x="920117" y="3250913"/>
                <a:ext cx="830347" cy="580499"/>
              </a:xfrm>
              <a:prstGeom prst="rect">
                <a:avLst/>
              </a:prstGeom>
              <a:no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6" name="TextBox 35"/>
            <p:cNvSpPr txBox="1"/>
            <p:nvPr/>
          </p:nvSpPr>
          <p:spPr>
            <a:xfrm>
              <a:off x="1159801" y="5351162"/>
              <a:ext cx="1302506" cy="369332"/>
            </a:xfrm>
            <a:prstGeom prst="rect">
              <a:avLst/>
            </a:prstGeom>
            <a:noFill/>
          </p:spPr>
          <p:txBody>
            <a:bodyPr wrap="square" rtlCol="0">
              <a:spAutoFit/>
            </a:bodyPr>
            <a:lstStyle/>
            <a:p>
              <a:r>
                <a:rPr lang="en-US" dirty="0"/>
                <a:t>2</a:t>
              </a:r>
            </a:p>
          </p:txBody>
        </p:sp>
      </p:grpSp>
      <p:grpSp>
        <p:nvGrpSpPr>
          <p:cNvPr id="10" name="Group 9"/>
          <p:cNvGrpSpPr/>
          <p:nvPr/>
        </p:nvGrpSpPr>
        <p:grpSpPr>
          <a:xfrm>
            <a:off x="367900" y="6003429"/>
            <a:ext cx="2100288" cy="580499"/>
            <a:chOff x="367900" y="6003429"/>
            <a:chExt cx="2100288" cy="580499"/>
          </a:xfrm>
        </p:grpSpPr>
        <p:grpSp>
          <p:nvGrpSpPr>
            <p:cNvPr id="37" name="Group 36"/>
            <p:cNvGrpSpPr/>
            <p:nvPr/>
          </p:nvGrpSpPr>
          <p:grpSpPr>
            <a:xfrm>
              <a:off x="367900" y="6003429"/>
              <a:ext cx="1375982" cy="580499"/>
              <a:chOff x="374482" y="3250913"/>
              <a:chExt cx="1375982" cy="580499"/>
            </a:xfrm>
          </p:grpSpPr>
          <p:sp>
            <p:nvSpPr>
              <p:cNvPr id="38" name="TextBox 37"/>
              <p:cNvSpPr txBox="1"/>
              <p:nvPr/>
            </p:nvSpPr>
            <p:spPr>
              <a:xfrm>
                <a:off x="374482" y="3261608"/>
                <a:ext cx="1302506" cy="369332"/>
              </a:xfrm>
              <a:prstGeom prst="rect">
                <a:avLst/>
              </a:prstGeom>
              <a:noFill/>
            </p:spPr>
            <p:txBody>
              <a:bodyPr wrap="square" rtlCol="0">
                <a:spAutoFit/>
              </a:bodyPr>
              <a:lstStyle/>
              <a:p>
                <a:r>
                  <a:rPr lang="en-US" dirty="0"/>
                  <a:t>j:</a:t>
                </a:r>
              </a:p>
            </p:txBody>
          </p:sp>
          <p:sp>
            <p:nvSpPr>
              <p:cNvPr id="39" name="Rectangle 38"/>
              <p:cNvSpPr/>
              <p:nvPr/>
            </p:nvSpPr>
            <p:spPr>
              <a:xfrm>
                <a:off x="920117" y="3250913"/>
                <a:ext cx="830347" cy="580499"/>
              </a:xfrm>
              <a:prstGeom prst="rect">
                <a:avLst/>
              </a:prstGeom>
              <a:no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40" name="TextBox 39"/>
            <p:cNvSpPr txBox="1"/>
            <p:nvPr/>
          </p:nvSpPr>
          <p:spPr>
            <a:xfrm>
              <a:off x="1165682" y="6073659"/>
              <a:ext cx="1302506" cy="369332"/>
            </a:xfrm>
            <a:prstGeom prst="rect">
              <a:avLst/>
            </a:prstGeom>
            <a:noFill/>
          </p:spPr>
          <p:txBody>
            <a:bodyPr wrap="square" rtlCol="0">
              <a:spAutoFit/>
            </a:bodyPr>
            <a:lstStyle/>
            <a:p>
              <a:r>
                <a:rPr lang="en-US" dirty="0"/>
                <a:t>2</a:t>
              </a:r>
            </a:p>
          </p:txBody>
        </p:sp>
      </p:grpSp>
      <p:sp>
        <p:nvSpPr>
          <p:cNvPr id="41" name="TextBox 40"/>
          <p:cNvSpPr txBox="1"/>
          <p:nvPr/>
        </p:nvSpPr>
        <p:spPr>
          <a:xfrm>
            <a:off x="4137824" y="2392819"/>
            <a:ext cx="789198" cy="338554"/>
          </a:xfrm>
          <a:prstGeom prst="rect">
            <a:avLst/>
          </a:prstGeom>
          <a:noFill/>
        </p:spPr>
        <p:txBody>
          <a:bodyPr wrap="none" rtlCol="0">
            <a:spAutoFit/>
          </a:bodyPr>
          <a:lstStyle/>
          <a:p>
            <a:r>
              <a:rPr lang="en-US" sz="1600" dirty="0">
                <a:solidFill>
                  <a:srgbClr val="800000"/>
                </a:solidFill>
              </a:rPr>
              <a:t>Before</a:t>
            </a:r>
          </a:p>
        </p:txBody>
      </p:sp>
      <p:sp>
        <p:nvSpPr>
          <p:cNvPr id="63" name="TextBox 62"/>
          <p:cNvSpPr txBox="1"/>
          <p:nvPr/>
        </p:nvSpPr>
        <p:spPr>
          <a:xfrm>
            <a:off x="4212642" y="4484945"/>
            <a:ext cx="617978" cy="338554"/>
          </a:xfrm>
          <a:prstGeom prst="rect">
            <a:avLst/>
          </a:prstGeom>
          <a:noFill/>
        </p:spPr>
        <p:txBody>
          <a:bodyPr wrap="none" rtlCol="0">
            <a:spAutoFit/>
          </a:bodyPr>
          <a:lstStyle/>
          <a:p>
            <a:r>
              <a:rPr lang="en-US" sz="1600" dirty="0">
                <a:solidFill>
                  <a:srgbClr val="800000"/>
                </a:solidFill>
              </a:rPr>
              <a:t>After</a:t>
            </a:r>
          </a:p>
        </p:txBody>
      </p:sp>
      <p:grpSp>
        <p:nvGrpSpPr>
          <p:cNvPr id="2" name="Group 1"/>
          <p:cNvGrpSpPr/>
          <p:nvPr/>
        </p:nvGrpSpPr>
        <p:grpSpPr>
          <a:xfrm>
            <a:off x="4129620" y="2534307"/>
            <a:ext cx="4792548" cy="800219"/>
            <a:chOff x="4129620" y="2534307"/>
            <a:chExt cx="4792548" cy="800219"/>
          </a:xfrm>
        </p:grpSpPr>
        <p:sp>
          <p:nvSpPr>
            <p:cNvPr id="44" name="TextBox 43"/>
            <p:cNvSpPr txBox="1"/>
            <p:nvPr/>
          </p:nvSpPr>
          <p:spPr>
            <a:xfrm>
              <a:off x="4129620" y="2926193"/>
              <a:ext cx="1302506" cy="338554"/>
            </a:xfrm>
            <a:prstGeom prst="rect">
              <a:avLst/>
            </a:prstGeom>
            <a:noFill/>
          </p:spPr>
          <p:txBody>
            <a:bodyPr wrap="square" rtlCol="0">
              <a:spAutoFit/>
            </a:bodyPr>
            <a:lstStyle/>
            <a:p>
              <a:r>
                <a:rPr lang="en-US" sz="1600" dirty="0"/>
                <a:t>account1:</a:t>
              </a:r>
            </a:p>
          </p:txBody>
        </p:sp>
        <p:sp>
          <p:nvSpPr>
            <p:cNvPr id="45" name="Rectangle 44"/>
            <p:cNvSpPr/>
            <p:nvPr/>
          </p:nvSpPr>
          <p:spPr>
            <a:xfrm>
              <a:off x="5315320" y="2735738"/>
              <a:ext cx="692490" cy="475877"/>
            </a:xfrm>
            <a:prstGeom prst="rect">
              <a:avLst/>
            </a:prstGeom>
            <a:no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52" name="TextBox 51"/>
            <p:cNvSpPr txBox="1"/>
            <p:nvPr/>
          </p:nvSpPr>
          <p:spPr>
            <a:xfrm>
              <a:off x="6756212" y="2534307"/>
              <a:ext cx="2165956" cy="800219"/>
            </a:xfrm>
            <a:prstGeom prst="rect">
              <a:avLst/>
            </a:prstGeom>
            <a:noFill/>
            <a:ln w="28575" cmpd="sng">
              <a:solidFill>
                <a:srgbClr val="000000"/>
              </a:solidFill>
            </a:ln>
          </p:spPr>
          <p:txBody>
            <a:bodyPr wrap="square" rtlCol="0">
              <a:spAutoFit/>
            </a:bodyPr>
            <a:lstStyle/>
            <a:p>
              <a:pPr algn="ctr"/>
              <a:endParaRPr lang="en-US" sz="1100" dirty="0"/>
            </a:p>
            <a:p>
              <a:pPr algn="ctr"/>
              <a:r>
                <a:rPr lang="en-US" sz="1200" b="1" u="sng" dirty="0"/>
                <a:t>account1: Account</a:t>
              </a:r>
            </a:p>
            <a:p>
              <a:pPr algn="ctr"/>
              <a:endParaRPr lang="en-US" sz="1200" b="1" u="sng" dirty="0"/>
            </a:p>
            <a:p>
              <a:pPr algn="ctr"/>
              <a:r>
                <a:rPr lang="en-US" sz="1100" dirty="0"/>
                <a:t>Balance = 100</a:t>
              </a:r>
              <a:endParaRPr lang="en-US" sz="1100" b="1" u="sng" dirty="0"/>
            </a:p>
          </p:txBody>
        </p:sp>
        <p:cxnSp>
          <p:nvCxnSpPr>
            <p:cNvPr id="56" name="Straight Arrow Connector 55"/>
            <p:cNvCxnSpPr/>
            <p:nvPr/>
          </p:nvCxnSpPr>
          <p:spPr>
            <a:xfrm>
              <a:off x="5731027" y="2973677"/>
              <a:ext cx="879192"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77" name="Straight Connector 76"/>
            <p:cNvCxnSpPr/>
            <p:nvPr/>
          </p:nvCxnSpPr>
          <p:spPr>
            <a:xfrm>
              <a:off x="6756212" y="3016933"/>
              <a:ext cx="2165956" cy="0"/>
            </a:xfrm>
            <a:prstGeom prst="line">
              <a:avLst/>
            </a:prstGeom>
          </p:spPr>
          <p:style>
            <a:lnRef idx="2">
              <a:schemeClr val="dk1"/>
            </a:lnRef>
            <a:fillRef idx="0">
              <a:schemeClr val="dk1"/>
            </a:fillRef>
            <a:effectRef idx="1">
              <a:schemeClr val="dk1"/>
            </a:effectRef>
            <a:fontRef idx="minor">
              <a:schemeClr val="tx1"/>
            </a:fontRef>
          </p:style>
        </p:cxnSp>
      </p:grpSp>
      <p:grpSp>
        <p:nvGrpSpPr>
          <p:cNvPr id="3" name="Group 2"/>
          <p:cNvGrpSpPr/>
          <p:nvPr/>
        </p:nvGrpSpPr>
        <p:grpSpPr>
          <a:xfrm>
            <a:off x="4114956" y="3431302"/>
            <a:ext cx="4792548" cy="800219"/>
            <a:chOff x="4114956" y="3431302"/>
            <a:chExt cx="4792548" cy="800219"/>
          </a:xfrm>
        </p:grpSpPr>
        <p:sp>
          <p:nvSpPr>
            <p:cNvPr id="80" name="TextBox 79"/>
            <p:cNvSpPr txBox="1"/>
            <p:nvPr/>
          </p:nvSpPr>
          <p:spPr>
            <a:xfrm>
              <a:off x="4114956" y="3823188"/>
              <a:ext cx="1302506" cy="338554"/>
            </a:xfrm>
            <a:prstGeom prst="rect">
              <a:avLst/>
            </a:prstGeom>
            <a:noFill/>
          </p:spPr>
          <p:txBody>
            <a:bodyPr wrap="square" rtlCol="0">
              <a:spAutoFit/>
            </a:bodyPr>
            <a:lstStyle/>
            <a:p>
              <a:r>
                <a:rPr lang="en-US" sz="1600" dirty="0"/>
                <a:t>account2:</a:t>
              </a:r>
            </a:p>
          </p:txBody>
        </p:sp>
        <p:sp>
          <p:nvSpPr>
            <p:cNvPr id="81" name="Rectangle 80"/>
            <p:cNvSpPr/>
            <p:nvPr/>
          </p:nvSpPr>
          <p:spPr>
            <a:xfrm>
              <a:off x="5300656" y="3632733"/>
              <a:ext cx="692490" cy="475877"/>
            </a:xfrm>
            <a:prstGeom prst="rect">
              <a:avLst/>
            </a:prstGeom>
            <a:no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82" name="TextBox 81"/>
            <p:cNvSpPr txBox="1"/>
            <p:nvPr/>
          </p:nvSpPr>
          <p:spPr>
            <a:xfrm>
              <a:off x="6741548" y="3431302"/>
              <a:ext cx="2165956" cy="800219"/>
            </a:xfrm>
            <a:prstGeom prst="rect">
              <a:avLst/>
            </a:prstGeom>
            <a:noFill/>
            <a:ln w="28575" cmpd="sng">
              <a:solidFill>
                <a:srgbClr val="000000"/>
              </a:solidFill>
            </a:ln>
          </p:spPr>
          <p:txBody>
            <a:bodyPr wrap="square" rtlCol="0">
              <a:spAutoFit/>
            </a:bodyPr>
            <a:lstStyle/>
            <a:p>
              <a:pPr algn="ctr"/>
              <a:endParaRPr lang="en-US" sz="1100" dirty="0"/>
            </a:p>
            <a:p>
              <a:pPr algn="ctr"/>
              <a:r>
                <a:rPr lang="en-US" sz="1200" b="1" u="sng" dirty="0"/>
                <a:t>account2: Account</a:t>
              </a:r>
            </a:p>
            <a:p>
              <a:pPr algn="ctr"/>
              <a:endParaRPr lang="en-US" sz="1200" b="1" u="sng" dirty="0"/>
            </a:p>
            <a:p>
              <a:pPr algn="ctr"/>
              <a:r>
                <a:rPr lang="en-US" sz="1100" dirty="0"/>
                <a:t>Balance = 0</a:t>
              </a:r>
              <a:endParaRPr lang="en-US" sz="1100" b="1" u="sng" dirty="0"/>
            </a:p>
          </p:txBody>
        </p:sp>
        <p:cxnSp>
          <p:nvCxnSpPr>
            <p:cNvPr id="83" name="Straight Arrow Connector 82"/>
            <p:cNvCxnSpPr/>
            <p:nvPr/>
          </p:nvCxnSpPr>
          <p:spPr>
            <a:xfrm>
              <a:off x="5716363" y="3870672"/>
              <a:ext cx="879192"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84" name="Straight Connector 83"/>
            <p:cNvCxnSpPr/>
            <p:nvPr/>
          </p:nvCxnSpPr>
          <p:spPr>
            <a:xfrm>
              <a:off x="6741548" y="3913928"/>
              <a:ext cx="2165956" cy="0"/>
            </a:xfrm>
            <a:prstGeom prst="line">
              <a:avLst/>
            </a:prstGeom>
          </p:spPr>
          <p:style>
            <a:lnRef idx="2">
              <a:schemeClr val="dk1"/>
            </a:lnRef>
            <a:fillRef idx="0">
              <a:schemeClr val="dk1"/>
            </a:fillRef>
            <a:effectRef idx="1">
              <a:schemeClr val="dk1"/>
            </a:effectRef>
            <a:fontRef idx="minor">
              <a:schemeClr val="tx1"/>
            </a:fontRef>
          </p:style>
        </p:cxnSp>
      </p:grpSp>
      <p:sp>
        <p:nvSpPr>
          <p:cNvPr id="92" name="TextBox 91"/>
          <p:cNvSpPr txBox="1"/>
          <p:nvPr/>
        </p:nvSpPr>
        <p:spPr>
          <a:xfrm>
            <a:off x="4097058" y="5215385"/>
            <a:ext cx="1302506" cy="338554"/>
          </a:xfrm>
          <a:prstGeom prst="rect">
            <a:avLst/>
          </a:prstGeom>
          <a:noFill/>
        </p:spPr>
        <p:txBody>
          <a:bodyPr wrap="square" rtlCol="0">
            <a:spAutoFit/>
          </a:bodyPr>
          <a:lstStyle/>
          <a:p>
            <a:r>
              <a:rPr lang="en-US" sz="1600" dirty="0"/>
              <a:t>account1:</a:t>
            </a:r>
          </a:p>
        </p:txBody>
      </p:sp>
      <p:sp>
        <p:nvSpPr>
          <p:cNvPr id="93" name="Rectangle 92"/>
          <p:cNvSpPr/>
          <p:nvPr/>
        </p:nvSpPr>
        <p:spPr>
          <a:xfrm>
            <a:off x="5282758" y="5024930"/>
            <a:ext cx="692490" cy="475877"/>
          </a:xfrm>
          <a:prstGeom prst="rect">
            <a:avLst/>
          </a:prstGeom>
          <a:no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94" name="TextBox 93"/>
          <p:cNvSpPr txBox="1"/>
          <p:nvPr/>
        </p:nvSpPr>
        <p:spPr>
          <a:xfrm>
            <a:off x="6723650" y="4823499"/>
            <a:ext cx="2165956" cy="800219"/>
          </a:xfrm>
          <a:prstGeom prst="rect">
            <a:avLst/>
          </a:prstGeom>
          <a:noFill/>
          <a:ln w="28575" cmpd="sng">
            <a:solidFill>
              <a:srgbClr val="000000"/>
            </a:solidFill>
          </a:ln>
        </p:spPr>
        <p:txBody>
          <a:bodyPr wrap="square" rtlCol="0">
            <a:spAutoFit/>
          </a:bodyPr>
          <a:lstStyle/>
          <a:p>
            <a:pPr algn="ctr"/>
            <a:endParaRPr lang="en-US" sz="1100" dirty="0"/>
          </a:p>
          <a:p>
            <a:pPr algn="ctr"/>
            <a:r>
              <a:rPr lang="en-US" sz="1200" b="1" u="sng" dirty="0"/>
              <a:t>account1: Account</a:t>
            </a:r>
          </a:p>
          <a:p>
            <a:pPr algn="ctr"/>
            <a:endParaRPr lang="en-US" sz="1200" b="1" u="sng" dirty="0"/>
          </a:p>
          <a:p>
            <a:pPr algn="ctr"/>
            <a:r>
              <a:rPr lang="en-US" sz="1100" dirty="0"/>
              <a:t>Balance = 100</a:t>
            </a:r>
            <a:endParaRPr lang="en-US" sz="1100" b="1" u="sng" dirty="0"/>
          </a:p>
        </p:txBody>
      </p:sp>
      <p:cxnSp>
        <p:nvCxnSpPr>
          <p:cNvPr id="95" name="Straight Arrow Connector 94"/>
          <p:cNvCxnSpPr/>
          <p:nvPr/>
        </p:nvCxnSpPr>
        <p:spPr>
          <a:xfrm>
            <a:off x="5698465" y="5262869"/>
            <a:ext cx="879192"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96" name="Straight Connector 95"/>
          <p:cNvCxnSpPr/>
          <p:nvPr/>
        </p:nvCxnSpPr>
        <p:spPr>
          <a:xfrm>
            <a:off x="6723650" y="5306125"/>
            <a:ext cx="2165956" cy="0"/>
          </a:xfrm>
          <a:prstGeom prst="line">
            <a:avLst/>
          </a:prstGeom>
        </p:spPr>
        <p:style>
          <a:lnRef idx="2">
            <a:schemeClr val="dk1"/>
          </a:lnRef>
          <a:fillRef idx="0">
            <a:schemeClr val="dk1"/>
          </a:fillRef>
          <a:effectRef idx="1">
            <a:schemeClr val="dk1"/>
          </a:effectRef>
          <a:fontRef idx="minor">
            <a:schemeClr val="tx1"/>
          </a:fontRef>
        </p:style>
      </p:cxnSp>
      <p:sp>
        <p:nvSpPr>
          <p:cNvPr id="97" name="TextBox 96"/>
          <p:cNvSpPr txBox="1"/>
          <p:nvPr/>
        </p:nvSpPr>
        <p:spPr>
          <a:xfrm>
            <a:off x="4082394" y="6112380"/>
            <a:ext cx="1302506" cy="338554"/>
          </a:xfrm>
          <a:prstGeom prst="rect">
            <a:avLst/>
          </a:prstGeom>
          <a:noFill/>
        </p:spPr>
        <p:txBody>
          <a:bodyPr wrap="square" rtlCol="0">
            <a:spAutoFit/>
          </a:bodyPr>
          <a:lstStyle/>
          <a:p>
            <a:r>
              <a:rPr lang="en-US" sz="1600" dirty="0"/>
              <a:t>account2:</a:t>
            </a:r>
          </a:p>
        </p:txBody>
      </p:sp>
      <p:sp>
        <p:nvSpPr>
          <p:cNvPr id="98" name="Rectangle 97"/>
          <p:cNvSpPr/>
          <p:nvPr/>
        </p:nvSpPr>
        <p:spPr>
          <a:xfrm>
            <a:off x="5268094" y="5921925"/>
            <a:ext cx="692490" cy="475877"/>
          </a:xfrm>
          <a:prstGeom prst="rect">
            <a:avLst/>
          </a:prstGeom>
          <a:no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99" name="TextBox 98"/>
          <p:cNvSpPr txBox="1"/>
          <p:nvPr/>
        </p:nvSpPr>
        <p:spPr>
          <a:xfrm>
            <a:off x="6708986" y="5720494"/>
            <a:ext cx="2165956" cy="800219"/>
          </a:xfrm>
          <a:prstGeom prst="rect">
            <a:avLst/>
          </a:prstGeom>
          <a:noFill/>
          <a:ln w="28575" cmpd="sng">
            <a:solidFill>
              <a:srgbClr val="000000"/>
            </a:solidFill>
          </a:ln>
        </p:spPr>
        <p:txBody>
          <a:bodyPr wrap="square" rtlCol="0">
            <a:spAutoFit/>
          </a:bodyPr>
          <a:lstStyle/>
          <a:p>
            <a:pPr algn="ctr"/>
            <a:endParaRPr lang="en-US" sz="1100" dirty="0"/>
          </a:p>
          <a:p>
            <a:pPr algn="ctr"/>
            <a:r>
              <a:rPr lang="en-US" sz="1200" b="1" u="sng" dirty="0"/>
              <a:t>account2: Account</a:t>
            </a:r>
          </a:p>
          <a:p>
            <a:pPr algn="ctr"/>
            <a:endParaRPr lang="en-US" sz="1200" b="1" u="sng" dirty="0"/>
          </a:p>
          <a:p>
            <a:pPr algn="ctr"/>
            <a:r>
              <a:rPr lang="en-US" sz="1100" dirty="0"/>
              <a:t>Balance = 0</a:t>
            </a:r>
            <a:endParaRPr lang="en-US" sz="1100" b="1" u="sng" dirty="0"/>
          </a:p>
        </p:txBody>
      </p:sp>
      <p:cxnSp>
        <p:nvCxnSpPr>
          <p:cNvPr id="100" name="Straight Arrow Connector 99"/>
          <p:cNvCxnSpPr/>
          <p:nvPr/>
        </p:nvCxnSpPr>
        <p:spPr>
          <a:xfrm>
            <a:off x="5683801" y="6159864"/>
            <a:ext cx="879192"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101" name="Straight Connector 100"/>
          <p:cNvCxnSpPr/>
          <p:nvPr/>
        </p:nvCxnSpPr>
        <p:spPr>
          <a:xfrm>
            <a:off x="6708986" y="6203120"/>
            <a:ext cx="2165956" cy="0"/>
          </a:xfrm>
          <a:prstGeom prst="line">
            <a:avLst/>
          </a:prstGeom>
        </p:spPr>
        <p:style>
          <a:lnRef idx="2">
            <a:schemeClr val="dk1"/>
          </a:lnRef>
          <a:fillRef idx="0">
            <a:schemeClr val="dk1"/>
          </a:fillRef>
          <a:effectRef idx="1">
            <a:schemeClr val="dk1"/>
          </a:effectRef>
          <a:fontRef idx="minor">
            <a:schemeClr val="tx1"/>
          </a:fontRef>
        </p:style>
      </p:cxnSp>
      <p:sp>
        <p:nvSpPr>
          <p:cNvPr id="102" name="Multiply 101"/>
          <p:cNvSpPr/>
          <p:nvPr/>
        </p:nvSpPr>
        <p:spPr>
          <a:xfrm>
            <a:off x="6041991" y="5024930"/>
            <a:ext cx="454259" cy="449156"/>
          </a:xfrm>
          <a:prstGeom prst="mathMultiply">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03" name="Straight Arrow Connector 102"/>
          <p:cNvCxnSpPr/>
          <p:nvPr/>
        </p:nvCxnSpPr>
        <p:spPr>
          <a:xfrm>
            <a:off x="5683801" y="5306125"/>
            <a:ext cx="879192" cy="707999"/>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589338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9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9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0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92"/>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93"/>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9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98"/>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95"/>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100"/>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02"/>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10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p:bldP spid="93" grpId="0" animBg="1"/>
      <p:bldP spid="94" grpId="0" animBg="1"/>
      <p:bldP spid="97" grpId="0"/>
      <p:bldP spid="98" grpId="0" animBg="1"/>
      <p:bldP spid="99" grpId="0" animBg="1"/>
      <p:bldP spid="102"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Garbage Collection</a:t>
            </a:r>
          </a:p>
        </p:txBody>
      </p:sp>
      <p:sp>
        <p:nvSpPr>
          <p:cNvPr id="8" name="Content Placeholder 7"/>
          <p:cNvSpPr>
            <a:spLocks noGrp="1"/>
          </p:cNvSpPr>
          <p:nvPr>
            <p:ph idx="1"/>
          </p:nvPr>
        </p:nvSpPr>
        <p:spPr/>
        <p:txBody>
          <a:bodyPr/>
          <a:lstStyle/>
          <a:p>
            <a:r>
              <a:rPr lang="en-US" dirty="0">
                <a:latin typeface="Arial" charset="0"/>
                <a:cs typeface="Times New Roman" charset="0"/>
              </a:rPr>
              <a:t>As shown in the previous figure, after the assignment statement </a:t>
            </a:r>
            <a:r>
              <a:rPr lang="en-US" sz="2400" dirty="0">
                <a:latin typeface="Courier"/>
                <a:cs typeface="Courier"/>
              </a:rPr>
              <a:t>account1 = account2</a:t>
            </a:r>
            <a:r>
              <a:rPr lang="en-US" dirty="0">
                <a:latin typeface="Arial" charset="0"/>
                <a:cs typeface="Times New Roman" charset="0"/>
              </a:rPr>
              <a:t>, </a:t>
            </a:r>
            <a:r>
              <a:rPr lang="en-US" sz="2400" dirty="0">
                <a:latin typeface="Courier"/>
                <a:cs typeface="Courier"/>
              </a:rPr>
              <a:t>account1</a:t>
            </a:r>
            <a:r>
              <a:rPr lang="en-US" sz="2400" dirty="0">
                <a:latin typeface="Arial" charset="0"/>
                <a:cs typeface="Times New Roman" charset="0"/>
              </a:rPr>
              <a:t> </a:t>
            </a:r>
            <a:r>
              <a:rPr lang="en-US" dirty="0">
                <a:latin typeface="Arial" charset="0"/>
                <a:cs typeface="Times New Roman" charset="0"/>
              </a:rPr>
              <a:t>points to the same object referenced by </a:t>
            </a:r>
            <a:r>
              <a:rPr lang="en-US" sz="2400" dirty="0">
                <a:latin typeface="Courier"/>
                <a:cs typeface="Courier"/>
              </a:rPr>
              <a:t>account2</a:t>
            </a:r>
            <a:r>
              <a:rPr lang="en-US" dirty="0">
                <a:latin typeface="Arial" charset="0"/>
                <a:cs typeface="Times New Roman" charset="0"/>
              </a:rPr>
              <a:t>. The object previously referenced by </a:t>
            </a:r>
            <a:r>
              <a:rPr lang="en-US" sz="2400" dirty="0">
                <a:latin typeface="Courier"/>
                <a:cs typeface="Courier"/>
              </a:rPr>
              <a:t>account1 </a:t>
            </a:r>
            <a:r>
              <a:rPr lang="en-US" dirty="0">
                <a:latin typeface="Arial" charset="0"/>
                <a:cs typeface="Times New Roman" charset="0"/>
              </a:rPr>
              <a:t>is no longer referenced. This object is known as </a:t>
            </a:r>
            <a:r>
              <a:rPr lang="en-US" dirty="0">
                <a:solidFill>
                  <a:srgbClr val="800000"/>
                </a:solidFill>
                <a:latin typeface="Arial" charset="0"/>
                <a:cs typeface="Times New Roman" charset="0"/>
              </a:rPr>
              <a:t>garbage</a:t>
            </a:r>
            <a:r>
              <a:rPr lang="en-US" dirty="0">
                <a:latin typeface="Arial" charset="0"/>
                <a:cs typeface="Times New Roman" charset="0"/>
              </a:rPr>
              <a:t>. </a:t>
            </a:r>
          </a:p>
          <a:p>
            <a:r>
              <a:rPr lang="en-US" dirty="0">
                <a:latin typeface="Arial" charset="0"/>
                <a:cs typeface="Times New Roman" charset="0"/>
              </a:rPr>
              <a:t>Garbage is automatically collected by JVM. </a:t>
            </a:r>
          </a:p>
          <a:p>
            <a:endParaRPr lang="en-US" dirty="0"/>
          </a:p>
        </p:txBody>
      </p:sp>
    </p:spTree>
    <p:extLst>
      <p:ext uri="{BB962C8B-B14F-4D97-AF65-F5344CB8AC3E}">
        <p14:creationId xmlns:p14="http://schemas.microsoft.com/office/powerpoint/2010/main" val="379834333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Null Reference</a:t>
            </a:r>
          </a:p>
        </p:txBody>
      </p:sp>
      <p:sp>
        <p:nvSpPr>
          <p:cNvPr id="3" name="Content Placeholder 2"/>
          <p:cNvSpPr>
            <a:spLocks noGrp="1"/>
          </p:cNvSpPr>
          <p:nvPr>
            <p:ph idx="1"/>
          </p:nvPr>
        </p:nvSpPr>
        <p:spPr/>
        <p:txBody>
          <a:bodyPr/>
          <a:lstStyle/>
          <a:p>
            <a:r>
              <a:rPr lang="en-US" b="1" dirty="0">
                <a:solidFill>
                  <a:srgbClr val="800000"/>
                </a:solidFill>
                <a:latin typeface="Courier New"/>
                <a:cs typeface="Courier New"/>
              </a:rPr>
              <a:t>null</a:t>
            </a:r>
            <a:r>
              <a:rPr lang="en-US" dirty="0"/>
              <a:t> keyword. </a:t>
            </a:r>
          </a:p>
          <a:p>
            <a:r>
              <a:rPr lang="en-US" dirty="0"/>
              <a:t>No object is referenced, so no methods can be called. </a:t>
            </a:r>
          </a:p>
          <a:p>
            <a:r>
              <a:rPr lang="en-US" b="1" dirty="0">
                <a:latin typeface="Courier New"/>
                <a:cs typeface="Courier New"/>
              </a:rPr>
              <a:t>Account account1= null; </a:t>
            </a:r>
          </a:p>
          <a:p>
            <a:r>
              <a:rPr lang="en-US" dirty="0"/>
              <a:t>Default value if variable not </a:t>
            </a:r>
            <a:r>
              <a:rPr lang="en-US" dirty="0" err="1"/>
              <a:t>initialised</a:t>
            </a:r>
            <a:r>
              <a:rPr lang="en-US" dirty="0"/>
              <a:t>. </a:t>
            </a:r>
          </a:p>
          <a:p>
            <a:endParaRPr lang="en-US" dirty="0"/>
          </a:p>
        </p:txBody>
      </p:sp>
      <p:sp>
        <p:nvSpPr>
          <p:cNvPr id="9" name="TextBox 8"/>
          <p:cNvSpPr txBox="1"/>
          <p:nvPr/>
        </p:nvSpPr>
        <p:spPr>
          <a:xfrm>
            <a:off x="2157498" y="5052422"/>
            <a:ext cx="1302506" cy="369332"/>
          </a:xfrm>
          <a:prstGeom prst="rect">
            <a:avLst/>
          </a:prstGeom>
          <a:noFill/>
        </p:spPr>
        <p:txBody>
          <a:bodyPr wrap="square" rtlCol="0">
            <a:spAutoFit/>
          </a:bodyPr>
          <a:lstStyle/>
          <a:p>
            <a:r>
              <a:rPr lang="en-US" dirty="0"/>
              <a:t>account1:</a:t>
            </a:r>
          </a:p>
        </p:txBody>
      </p:sp>
      <p:sp>
        <p:nvSpPr>
          <p:cNvPr id="10" name="Rectangle 9"/>
          <p:cNvSpPr/>
          <p:nvPr/>
        </p:nvSpPr>
        <p:spPr>
          <a:xfrm>
            <a:off x="3460004" y="5036617"/>
            <a:ext cx="830347" cy="580499"/>
          </a:xfrm>
          <a:prstGeom prst="rect">
            <a:avLst/>
          </a:prstGeom>
          <a:no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Multiply 11"/>
          <p:cNvSpPr/>
          <p:nvPr/>
        </p:nvSpPr>
        <p:spPr>
          <a:xfrm>
            <a:off x="3614455" y="4997997"/>
            <a:ext cx="553565" cy="619119"/>
          </a:xfrm>
          <a:prstGeom prst="mathMultiply">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2884336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 reference Parameters</a:t>
            </a:r>
          </a:p>
        </p:txBody>
      </p:sp>
      <p:sp>
        <p:nvSpPr>
          <p:cNvPr id="3" name="Content Placeholder 2"/>
          <p:cNvSpPr>
            <a:spLocks noGrp="1"/>
          </p:cNvSpPr>
          <p:nvPr>
            <p:ph idx="1"/>
          </p:nvPr>
        </p:nvSpPr>
        <p:spPr/>
        <p:txBody>
          <a:bodyPr/>
          <a:lstStyle/>
          <a:p>
            <a:r>
              <a:rPr lang="en-US" dirty="0"/>
              <a:t>You can pass an object reference as a parameter to a method: </a:t>
            </a:r>
          </a:p>
          <a:p>
            <a:pPr marL="0" indent="0">
              <a:buNone/>
            </a:pPr>
            <a:endParaRPr lang="en-US" dirty="0"/>
          </a:p>
          <a:p>
            <a:pPr marL="0" indent="0">
              <a:buNone/>
            </a:pPr>
            <a:r>
              <a:rPr lang="en-US" sz="2400" dirty="0">
                <a:latin typeface="Courier"/>
                <a:cs typeface="Courier"/>
              </a:rPr>
              <a:t>void </a:t>
            </a:r>
            <a:r>
              <a:rPr lang="en-US" sz="2400" dirty="0" err="1">
                <a:latin typeface="Courier"/>
                <a:cs typeface="Courier"/>
              </a:rPr>
              <a:t>joinAccount</a:t>
            </a:r>
            <a:r>
              <a:rPr lang="en-US" sz="2400" dirty="0">
                <a:latin typeface="Courier"/>
                <a:cs typeface="Courier"/>
              </a:rPr>
              <a:t>(Account </a:t>
            </a:r>
            <a:r>
              <a:rPr lang="en-US" sz="2400" dirty="0" err="1">
                <a:latin typeface="Courier"/>
                <a:cs typeface="Courier"/>
              </a:rPr>
              <a:t>accountToJoin</a:t>
            </a:r>
            <a:r>
              <a:rPr lang="en-US" sz="2400" dirty="0">
                <a:latin typeface="Courier"/>
                <a:cs typeface="Courier"/>
              </a:rPr>
              <a:t>) { </a:t>
            </a:r>
          </a:p>
          <a:p>
            <a:pPr marL="0" indent="0">
              <a:buNone/>
            </a:pPr>
            <a:r>
              <a:rPr lang="en-US" sz="2400" dirty="0">
                <a:latin typeface="Courier"/>
                <a:cs typeface="Courier"/>
              </a:rPr>
              <a:t>	... // Use account in method body </a:t>
            </a:r>
          </a:p>
          <a:p>
            <a:pPr marL="0" indent="0">
              <a:buNone/>
            </a:pPr>
            <a:r>
              <a:rPr lang="en-US" sz="2400" dirty="0">
                <a:latin typeface="Courier"/>
                <a:cs typeface="Courier"/>
              </a:rPr>
              <a:t>}</a:t>
            </a:r>
          </a:p>
          <a:p>
            <a:pPr marL="0" indent="0">
              <a:buNone/>
            </a:pPr>
            <a:r>
              <a:rPr lang="en-US" dirty="0"/>
              <a:t> </a:t>
            </a:r>
          </a:p>
          <a:p>
            <a:r>
              <a:rPr lang="en-US" dirty="0"/>
              <a:t>A parameter variable is declared as normal. </a:t>
            </a:r>
          </a:p>
          <a:p>
            <a:endParaRPr lang="en-US" dirty="0"/>
          </a:p>
        </p:txBody>
      </p:sp>
    </p:spTree>
    <p:extLst>
      <p:ext uri="{BB962C8B-B14F-4D97-AF65-F5344CB8AC3E}">
        <p14:creationId xmlns:p14="http://schemas.microsoft.com/office/powerpoint/2010/main" val="6559941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outcome</a:t>
            </a:r>
          </a:p>
        </p:txBody>
      </p:sp>
      <p:sp>
        <p:nvSpPr>
          <p:cNvPr id="3" name="Content Placeholder 2"/>
          <p:cNvSpPr>
            <a:spLocks noGrp="1"/>
          </p:cNvSpPr>
          <p:nvPr>
            <p:ph idx="1"/>
          </p:nvPr>
        </p:nvSpPr>
        <p:spPr/>
        <p:txBody>
          <a:bodyPr/>
          <a:lstStyle/>
          <a:p>
            <a:r>
              <a:rPr lang="en-US" dirty="0"/>
              <a:t>Identify and justify good practices in development of OO software</a:t>
            </a:r>
          </a:p>
          <a:p>
            <a:r>
              <a:rPr lang="en-US" dirty="0"/>
              <a:t>Apply acquired knowledge of concepts and programming languages based on OO principles</a:t>
            </a:r>
          </a:p>
          <a:p>
            <a:r>
              <a:rPr lang="en-US" dirty="0"/>
              <a:t>Design, implement and test application based on OOP</a:t>
            </a:r>
          </a:p>
          <a:p>
            <a:r>
              <a:rPr lang="en-US" dirty="0"/>
              <a:t>Implement GUI interfaces using OOP languages</a:t>
            </a:r>
          </a:p>
          <a:p>
            <a:r>
              <a:rPr lang="en-US" dirty="0"/>
              <a:t>Describe, justify apply concurrency principle and how threads can be implemented in an OOP language</a:t>
            </a:r>
          </a:p>
          <a:p>
            <a:endParaRPr lang="en-US" dirty="0"/>
          </a:p>
        </p:txBody>
      </p:sp>
    </p:spTree>
    <p:extLst>
      <p:ext uri="{BB962C8B-B14F-4D97-AF65-F5344CB8AC3E}">
        <p14:creationId xmlns:p14="http://schemas.microsoft.com/office/powerpoint/2010/main" val="8548017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Parameters &amp; References</a:t>
            </a:r>
          </a:p>
        </p:txBody>
      </p:sp>
      <p:sp>
        <p:nvSpPr>
          <p:cNvPr id="4" name="Rectangle 3"/>
          <p:cNvSpPr/>
          <p:nvPr/>
        </p:nvSpPr>
        <p:spPr>
          <a:xfrm>
            <a:off x="607016" y="1805104"/>
            <a:ext cx="5766322" cy="369332"/>
          </a:xfrm>
          <a:prstGeom prst="rect">
            <a:avLst/>
          </a:prstGeom>
        </p:spPr>
        <p:txBody>
          <a:bodyPr wrap="none">
            <a:spAutoFit/>
          </a:bodyPr>
          <a:lstStyle/>
          <a:p>
            <a:r>
              <a:rPr lang="en-US" dirty="0">
                <a:latin typeface="+mj-lt"/>
                <a:cs typeface="Courier"/>
              </a:rPr>
              <a:t>Method call: </a:t>
            </a:r>
            <a:r>
              <a:rPr lang="en-US" b="1" dirty="0">
                <a:latin typeface="Courier"/>
                <a:cs typeface="Courier"/>
              </a:rPr>
              <a:t>account1.joinAccount(account2) </a:t>
            </a:r>
            <a:endParaRPr lang="en-US" b="1" dirty="0"/>
          </a:p>
        </p:txBody>
      </p:sp>
      <p:sp>
        <p:nvSpPr>
          <p:cNvPr id="5" name="TextBox 4"/>
          <p:cNvSpPr txBox="1"/>
          <p:nvPr/>
        </p:nvSpPr>
        <p:spPr>
          <a:xfrm>
            <a:off x="5840465" y="2616823"/>
            <a:ext cx="2165956" cy="800219"/>
          </a:xfrm>
          <a:prstGeom prst="rect">
            <a:avLst/>
          </a:prstGeom>
          <a:noFill/>
          <a:ln w="28575" cmpd="sng">
            <a:solidFill>
              <a:srgbClr val="000000"/>
            </a:solidFill>
          </a:ln>
        </p:spPr>
        <p:txBody>
          <a:bodyPr wrap="square" rtlCol="0">
            <a:spAutoFit/>
          </a:bodyPr>
          <a:lstStyle/>
          <a:p>
            <a:pPr algn="ctr"/>
            <a:endParaRPr lang="en-US" sz="1100" dirty="0"/>
          </a:p>
          <a:p>
            <a:pPr algn="ctr"/>
            <a:r>
              <a:rPr lang="en-US" sz="1200" b="1" u="sng" dirty="0"/>
              <a:t>account2: Account</a:t>
            </a:r>
          </a:p>
          <a:p>
            <a:pPr algn="ctr"/>
            <a:endParaRPr lang="en-US" sz="1200" b="1" u="sng" dirty="0"/>
          </a:p>
          <a:p>
            <a:pPr algn="ctr"/>
            <a:r>
              <a:rPr lang="en-US" sz="1100" dirty="0"/>
              <a:t>Balance = 100</a:t>
            </a:r>
            <a:endParaRPr lang="en-US" sz="1100" b="1" u="sng" dirty="0"/>
          </a:p>
        </p:txBody>
      </p:sp>
      <p:cxnSp>
        <p:nvCxnSpPr>
          <p:cNvPr id="6" name="Straight Connector 5"/>
          <p:cNvCxnSpPr/>
          <p:nvPr/>
        </p:nvCxnSpPr>
        <p:spPr>
          <a:xfrm>
            <a:off x="5840465" y="3070884"/>
            <a:ext cx="2165956" cy="0"/>
          </a:xfrm>
          <a:prstGeom prst="line">
            <a:avLst/>
          </a:prstGeom>
        </p:spPr>
        <p:style>
          <a:lnRef idx="2">
            <a:schemeClr val="dk1"/>
          </a:lnRef>
          <a:fillRef idx="0">
            <a:schemeClr val="dk1"/>
          </a:fillRef>
          <a:effectRef idx="1">
            <a:schemeClr val="dk1"/>
          </a:effectRef>
          <a:fontRef idx="minor">
            <a:schemeClr val="tx1"/>
          </a:fontRef>
        </p:style>
      </p:cxnSp>
      <p:sp>
        <p:nvSpPr>
          <p:cNvPr id="7" name="Rectangle 6"/>
          <p:cNvSpPr/>
          <p:nvPr/>
        </p:nvSpPr>
        <p:spPr>
          <a:xfrm>
            <a:off x="607016" y="5100268"/>
            <a:ext cx="5698996" cy="1200329"/>
          </a:xfrm>
          <a:prstGeom prst="rect">
            <a:avLst/>
          </a:prstGeom>
        </p:spPr>
        <p:txBody>
          <a:bodyPr wrap="none">
            <a:spAutoFit/>
          </a:bodyPr>
          <a:lstStyle/>
          <a:p>
            <a:r>
              <a:rPr lang="en-US" b="1" dirty="0">
                <a:latin typeface="Courier"/>
                <a:cs typeface="Courier"/>
              </a:rPr>
              <a:t>void </a:t>
            </a:r>
            <a:r>
              <a:rPr lang="en-US" b="1" dirty="0" err="1">
                <a:latin typeface="Courier"/>
                <a:cs typeface="Courier"/>
              </a:rPr>
              <a:t>joinAccount</a:t>
            </a:r>
            <a:r>
              <a:rPr lang="en-US" b="1" dirty="0">
                <a:latin typeface="Courier"/>
                <a:cs typeface="Courier"/>
              </a:rPr>
              <a:t>(Account </a:t>
            </a:r>
            <a:r>
              <a:rPr lang="en-US" b="1" dirty="0" err="1">
                <a:latin typeface="Courier"/>
                <a:cs typeface="Courier"/>
              </a:rPr>
              <a:t>accountToJoin</a:t>
            </a:r>
            <a:r>
              <a:rPr lang="en-US" b="1" dirty="0">
                <a:latin typeface="Courier"/>
                <a:cs typeface="Courier"/>
              </a:rPr>
              <a:t>){</a:t>
            </a:r>
          </a:p>
          <a:p>
            <a:pPr lvl="1"/>
            <a:r>
              <a:rPr lang="en-US" b="1" dirty="0">
                <a:latin typeface="Courier"/>
                <a:cs typeface="Courier"/>
              </a:rPr>
              <a:t>balance += </a:t>
            </a:r>
            <a:r>
              <a:rPr lang="en-US" b="1" dirty="0" err="1">
                <a:latin typeface="Courier"/>
                <a:cs typeface="Courier"/>
              </a:rPr>
              <a:t>accountToJoin.getBalance</a:t>
            </a:r>
            <a:r>
              <a:rPr lang="en-US" b="1" dirty="0">
                <a:latin typeface="Courier"/>
                <a:cs typeface="Courier"/>
              </a:rPr>
              <a:t>()</a:t>
            </a:r>
          </a:p>
          <a:p>
            <a:pPr lvl="1"/>
            <a:r>
              <a:rPr lang="en-US" b="1" dirty="0" err="1">
                <a:latin typeface="Courier"/>
                <a:cs typeface="Courier"/>
              </a:rPr>
              <a:t>accountToJoin.close</a:t>
            </a:r>
            <a:r>
              <a:rPr lang="en-US" b="1" dirty="0">
                <a:latin typeface="Courier"/>
                <a:cs typeface="Courier"/>
              </a:rPr>
              <a:t>;</a:t>
            </a:r>
          </a:p>
          <a:p>
            <a:r>
              <a:rPr lang="en-US" b="1" dirty="0">
                <a:latin typeface="Courier"/>
                <a:cs typeface="Courier"/>
              </a:rPr>
              <a:t>} </a:t>
            </a:r>
            <a:endParaRPr lang="en-US" b="1" dirty="0"/>
          </a:p>
        </p:txBody>
      </p:sp>
      <p:sp>
        <p:nvSpPr>
          <p:cNvPr id="8" name="TextBox 7"/>
          <p:cNvSpPr txBox="1"/>
          <p:nvPr/>
        </p:nvSpPr>
        <p:spPr>
          <a:xfrm>
            <a:off x="2157498" y="2432157"/>
            <a:ext cx="1302506" cy="369332"/>
          </a:xfrm>
          <a:prstGeom prst="rect">
            <a:avLst/>
          </a:prstGeom>
          <a:noFill/>
        </p:spPr>
        <p:txBody>
          <a:bodyPr wrap="square" rtlCol="0">
            <a:spAutoFit/>
          </a:bodyPr>
          <a:lstStyle/>
          <a:p>
            <a:r>
              <a:rPr lang="en-US" dirty="0"/>
              <a:t>account2:</a:t>
            </a:r>
          </a:p>
        </p:txBody>
      </p:sp>
      <p:sp>
        <p:nvSpPr>
          <p:cNvPr id="9" name="Rectangle 8"/>
          <p:cNvSpPr/>
          <p:nvPr/>
        </p:nvSpPr>
        <p:spPr>
          <a:xfrm>
            <a:off x="3460004" y="2416352"/>
            <a:ext cx="830347" cy="580499"/>
          </a:xfrm>
          <a:prstGeom prst="rect">
            <a:avLst/>
          </a:prstGeom>
          <a:no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1690255" y="4277689"/>
            <a:ext cx="1769749" cy="369332"/>
          </a:xfrm>
          <a:prstGeom prst="rect">
            <a:avLst/>
          </a:prstGeom>
          <a:noFill/>
        </p:spPr>
        <p:txBody>
          <a:bodyPr wrap="square" rtlCol="0">
            <a:spAutoFit/>
          </a:bodyPr>
          <a:lstStyle/>
          <a:p>
            <a:r>
              <a:rPr lang="en-US" dirty="0" err="1"/>
              <a:t>accountToJoin</a:t>
            </a:r>
            <a:r>
              <a:rPr lang="en-US" dirty="0"/>
              <a:t>:</a:t>
            </a:r>
          </a:p>
        </p:txBody>
      </p:sp>
      <p:sp>
        <p:nvSpPr>
          <p:cNvPr id="12" name="Rectangle 11"/>
          <p:cNvSpPr/>
          <p:nvPr/>
        </p:nvSpPr>
        <p:spPr>
          <a:xfrm>
            <a:off x="3460004" y="4261884"/>
            <a:ext cx="830347" cy="580499"/>
          </a:xfrm>
          <a:prstGeom prst="rect">
            <a:avLst/>
          </a:prstGeom>
          <a:no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4" name="Straight Arrow Connector 13"/>
          <p:cNvCxnSpPr/>
          <p:nvPr/>
        </p:nvCxnSpPr>
        <p:spPr>
          <a:xfrm>
            <a:off x="3886489" y="2769820"/>
            <a:ext cx="1691600" cy="454061"/>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flipV="1">
            <a:off x="3886489" y="3417042"/>
            <a:ext cx="1614941" cy="1229979"/>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18" name="TextBox 17"/>
          <p:cNvSpPr txBox="1"/>
          <p:nvPr/>
        </p:nvSpPr>
        <p:spPr>
          <a:xfrm>
            <a:off x="5210025" y="4261884"/>
            <a:ext cx="3328067" cy="369332"/>
          </a:xfrm>
          <a:prstGeom prst="rect">
            <a:avLst/>
          </a:prstGeom>
          <a:noFill/>
        </p:spPr>
        <p:txBody>
          <a:bodyPr wrap="none" rtlCol="0">
            <a:spAutoFit/>
          </a:bodyPr>
          <a:lstStyle/>
          <a:p>
            <a:r>
              <a:rPr lang="en-US" dirty="0">
                <a:solidFill>
                  <a:srgbClr val="800000"/>
                </a:solidFill>
              </a:rPr>
              <a:t>Two references to same object</a:t>
            </a:r>
          </a:p>
        </p:txBody>
      </p:sp>
      <p:cxnSp>
        <p:nvCxnSpPr>
          <p:cNvPr id="10" name="Curved Connector 9">
            <a:extLst>
              <a:ext uri="{C183D7F6-B498-43B3-948B-1728B52AA6E4}">
                <adec:decorative xmlns:adec="http://schemas.microsoft.com/office/drawing/2017/decorative" val="1"/>
              </a:ext>
            </a:extLst>
          </p:cNvPr>
          <p:cNvCxnSpPr/>
          <p:nvPr/>
        </p:nvCxnSpPr>
        <p:spPr>
          <a:xfrm rot="5400000">
            <a:off x="-4911" y="2937857"/>
            <a:ext cx="2925832" cy="1398990"/>
          </a:xfrm>
          <a:prstGeom prst="curvedConnector3">
            <a:avLst/>
          </a:prstGeom>
          <a:ln w="38100" cmpd="sng">
            <a:solidFill>
              <a:srgbClr val="800000"/>
            </a:solidFill>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330200" y="2339824"/>
            <a:ext cx="1617133" cy="1477328"/>
          </a:xfrm>
          <a:prstGeom prst="rect">
            <a:avLst/>
          </a:prstGeom>
          <a:noFill/>
        </p:spPr>
        <p:txBody>
          <a:bodyPr wrap="square" rtlCol="0">
            <a:spAutoFit/>
          </a:bodyPr>
          <a:lstStyle/>
          <a:p>
            <a:r>
              <a:rPr lang="en-US" dirty="0">
                <a:solidFill>
                  <a:srgbClr val="800000"/>
                </a:solidFill>
              </a:rPr>
              <a:t>Calling the instance method defined in the class Account</a:t>
            </a:r>
          </a:p>
        </p:txBody>
      </p:sp>
    </p:spTree>
    <p:extLst>
      <p:ext uri="{BB962C8B-B14F-4D97-AF65-F5344CB8AC3E}">
        <p14:creationId xmlns:p14="http://schemas.microsoft.com/office/powerpoint/2010/main" val="3136683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p:bldP spid="8" grpId="0"/>
      <p:bldP spid="9" grpId="0" animBg="1"/>
      <p:bldP spid="11" grpId="0"/>
      <p:bldP spid="12" grpId="0" animBg="1"/>
      <p:bldP spid="18" grpId="0"/>
      <p:bldP spid="3"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 Parameters</a:t>
            </a:r>
          </a:p>
        </p:txBody>
      </p:sp>
      <p:sp>
        <p:nvSpPr>
          <p:cNvPr id="3" name="Content Placeholder 2"/>
          <p:cNvSpPr>
            <a:spLocks noGrp="1"/>
          </p:cNvSpPr>
          <p:nvPr>
            <p:ph idx="1"/>
          </p:nvPr>
        </p:nvSpPr>
        <p:spPr/>
        <p:txBody>
          <a:bodyPr/>
          <a:lstStyle/>
          <a:p>
            <a:r>
              <a:rPr lang="en-US" dirty="0"/>
              <a:t>The parameter value is an </a:t>
            </a:r>
            <a:r>
              <a:rPr lang="en-US" i="1" dirty="0"/>
              <a:t>object reference</a:t>
            </a:r>
            <a:r>
              <a:rPr lang="en-US" dirty="0"/>
              <a:t>, not an object. </a:t>
            </a:r>
          </a:p>
          <a:p>
            <a:r>
              <a:rPr lang="en-US" dirty="0"/>
              <a:t>The parameter variable is </a:t>
            </a:r>
            <a:r>
              <a:rPr lang="en-US" dirty="0" err="1"/>
              <a:t>initialised</a:t>
            </a:r>
            <a:r>
              <a:rPr lang="en-US" dirty="0"/>
              <a:t> to hold a copy of the reference. </a:t>
            </a:r>
          </a:p>
          <a:p>
            <a:r>
              <a:rPr lang="en-US" dirty="0"/>
              <a:t>The object is </a:t>
            </a:r>
            <a:r>
              <a:rPr lang="en-US" i="1" dirty="0"/>
              <a:t>not copied</a:t>
            </a:r>
            <a:r>
              <a:rPr lang="en-US" dirty="0"/>
              <a:t>.</a:t>
            </a:r>
            <a:br>
              <a:rPr lang="en-US" dirty="0"/>
            </a:br>
            <a:r>
              <a:rPr lang="en-US" dirty="0"/>
              <a:t>– The reference is copied </a:t>
            </a:r>
            <a:r>
              <a:rPr lang="en-US" i="1" dirty="0"/>
              <a:t>not </a:t>
            </a:r>
            <a:r>
              <a:rPr lang="en-US" dirty="0"/>
              <a:t>the object. </a:t>
            </a:r>
          </a:p>
          <a:p>
            <a:endParaRPr lang="en-US" dirty="0"/>
          </a:p>
        </p:txBody>
      </p:sp>
    </p:spTree>
    <p:extLst>
      <p:ext uri="{BB962C8B-B14F-4D97-AF65-F5344CB8AC3E}">
        <p14:creationId xmlns:p14="http://schemas.microsoft.com/office/powerpoint/2010/main" val="143946085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Consequences</a:t>
            </a:r>
          </a:p>
        </p:txBody>
      </p:sp>
      <p:sp>
        <p:nvSpPr>
          <p:cNvPr id="3" name="Content Placeholder 2"/>
          <p:cNvSpPr>
            <a:spLocks noGrp="1"/>
          </p:cNvSpPr>
          <p:nvPr>
            <p:ph idx="1"/>
          </p:nvPr>
        </p:nvSpPr>
        <p:spPr/>
        <p:txBody>
          <a:bodyPr/>
          <a:lstStyle/>
          <a:p>
            <a:r>
              <a:rPr lang="en-US" dirty="0"/>
              <a:t>If an object reference is passed as a parameter then: </a:t>
            </a:r>
          </a:p>
          <a:p>
            <a:pPr marL="0" indent="0">
              <a:buNone/>
            </a:pPr>
            <a:endParaRPr lang="en-US" dirty="0"/>
          </a:p>
          <a:p>
            <a:pPr>
              <a:buFont typeface="Wingdings" charset="2"/>
              <a:buChar char="Ø"/>
            </a:pPr>
            <a:r>
              <a:rPr lang="en-US" dirty="0"/>
              <a:t>Changing the object inside the method changes the object outside the method.</a:t>
            </a:r>
          </a:p>
          <a:p>
            <a:pPr marL="0" indent="0">
              <a:buNone/>
            </a:pPr>
            <a:endParaRPr lang="en-US" dirty="0"/>
          </a:p>
          <a:p>
            <a:pPr>
              <a:buFont typeface="Wingdings" charset="2"/>
              <a:buChar char="Ø"/>
            </a:pPr>
            <a:r>
              <a:rPr lang="en-US" dirty="0"/>
              <a:t>They are the same object! </a:t>
            </a:r>
          </a:p>
          <a:p>
            <a:pPr marL="0" indent="0">
              <a:buNone/>
            </a:pPr>
            <a:endParaRPr lang="en-US" dirty="0"/>
          </a:p>
        </p:txBody>
      </p:sp>
    </p:spTree>
    <p:extLst>
      <p:ext uri="{BB962C8B-B14F-4D97-AF65-F5344CB8AC3E}">
        <p14:creationId xmlns:p14="http://schemas.microsoft.com/office/powerpoint/2010/main" val="242473134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Call-by-value</a:t>
            </a:r>
            <a:br>
              <a:rPr lang="en-US" dirty="0"/>
            </a:br>
            <a:endParaRPr lang="en-US" dirty="0"/>
          </a:p>
        </p:txBody>
      </p:sp>
      <p:sp>
        <p:nvSpPr>
          <p:cNvPr id="3" name="Content Placeholder 2"/>
          <p:cNvSpPr>
            <a:spLocks noGrp="1"/>
          </p:cNvSpPr>
          <p:nvPr>
            <p:ph idx="1"/>
          </p:nvPr>
        </p:nvSpPr>
        <p:spPr/>
        <p:txBody>
          <a:bodyPr/>
          <a:lstStyle/>
          <a:p>
            <a:r>
              <a:rPr lang="en-US" sz="2000" dirty="0"/>
              <a:t>The parameter passing mechanism used by Java is called “Call-by-value”. </a:t>
            </a:r>
          </a:p>
          <a:p>
            <a:r>
              <a:rPr lang="en-US" sz="2000" dirty="0"/>
              <a:t>This means that all the primitive data types are passed and return by value: a copy of the actual value is returned, not a reference to the original value. </a:t>
            </a:r>
          </a:p>
          <a:p>
            <a:r>
              <a:rPr lang="en-US" sz="2000" dirty="0"/>
              <a:t>The </a:t>
            </a:r>
            <a:r>
              <a:rPr lang="en-US" sz="2000" dirty="0" err="1"/>
              <a:t>behaviour</a:t>
            </a:r>
            <a:r>
              <a:rPr lang="en-US" sz="2000" dirty="0"/>
              <a:t> is different from objects: Objects are not passed as copies of the object, only references to objects. </a:t>
            </a:r>
          </a:p>
          <a:p>
            <a:pPr marL="0" indent="0">
              <a:buNone/>
            </a:pPr>
            <a:r>
              <a:rPr lang="en-US" sz="2000" dirty="0"/>
              <a:t>	– The reference is copied. </a:t>
            </a:r>
          </a:p>
          <a:p>
            <a:r>
              <a:rPr lang="en-GB" sz="2000" dirty="0"/>
              <a:t>With objects, you can modify their internal state within a method, and those changes will be reflected in the original object since both the method and the caller are referencing the same object.</a:t>
            </a:r>
            <a:endParaRPr lang="en-US" sz="2000" dirty="0"/>
          </a:p>
        </p:txBody>
      </p:sp>
    </p:spTree>
    <p:extLst>
      <p:ext uri="{BB962C8B-B14F-4D97-AF65-F5344CB8AC3E}">
        <p14:creationId xmlns:p14="http://schemas.microsoft.com/office/powerpoint/2010/main" val="287035321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 – What you should know so far</a:t>
            </a:r>
            <a:r>
              <a:rPr lang="is-IS" dirty="0"/>
              <a:t>…</a:t>
            </a:r>
            <a:endParaRPr lang="en-US" dirty="0"/>
          </a:p>
        </p:txBody>
      </p:sp>
      <p:sp>
        <p:nvSpPr>
          <p:cNvPr id="3" name="Content Placeholder 2"/>
          <p:cNvSpPr>
            <a:spLocks noGrp="1"/>
          </p:cNvSpPr>
          <p:nvPr>
            <p:ph idx="1"/>
          </p:nvPr>
        </p:nvSpPr>
        <p:spPr/>
        <p:txBody>
          <a:bodyPr/>
          <a:lstStyle/>
          <a:p>
            <a:r>
              <a:rPr lang="en-US" dirty="0"/>
              <a:t>Objects and Classes</a:t>
            </a:r>
          </a:p>
          <a:p>
            <a:r>
              <a:rPr lang="en-US" dirty="0"/>
              <a:t>Class declaration </a:t>
            </a:r>
          </a:p>
          <a:p>
            <a:r>
              <a:rPr lang="en-US" dirty="0"/>
              <a:t>Object as instance of a class</a:t>
            </a:r>
          </a:p>
          <a:p>
            <a:r>
              <a:rPr lang="en-US" dirty="0"/>
              <a:t>Constructors</a:t>
            </a:r>
          </a:p>
          <a:p>
            <a:r>
              <a:rPr lang="en-US" dirty="0"/>
              <a:t>Object Assignment</a:t>
            </a:r>
          </a:p>
          <a:p>
            <a:r>
              <a:rPr lang="en-US" dirty="0"/>
              <a:t>Overloading methods</a:t>
            </a:r>
          </a:p>
          <a:p>
            <a:r>
              <a:rPr lang="en-US" dirty="0"/>
              <a:t>Values and References</a:t>
            </a:r>
          </a:p>
          <a:p>
            <a:endParaRPr lang="en-US" dirty="0"/>
          </a:p>
        </p:txBody>
      </p:sp>
    </p:spTree>
    <p:extLst>
      <p:ext uri="{BB962C8B-B14F-4D97-AF65-F5344CB8AC3E}">
        <p14:creationId xmlns:p14="http://schemas.microsoft.com/office/powerpoint/2010/main" val="19372048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Assessments</a:t>
            </a:r>
          </a:p>
        </p:txBody>
      </p:sp>
      <p:sp>
        <p:nvSpPr>
          <p:cNvPr id="3" name="Content Placeholder 2"/>
          <p:cNvSpPr>
            <a:spLocks noGrp="1"/>
          </p:cNvSpPr>
          <p:nvPr>
            <p:ph idx="1"/>
          </p:nvPr>
        </p:nvSpPr>
        <p:spPr>
          <a:xfrm>
            <a:off x="330200" y="1562120"/>
            <a:ext cx="8813800" cy="5062291"/>
          </a:xfrm>
        </p:spPr>
        <p:txBody>
          <a:bodyPr/>
          <a:lstStyle/>
          <a:p>
            <a:pPr marL="0" indent="0">
              <a:buNone/>
            </a:pPr>
            <a:r>
              <a:rPr lang="en-US" dirty="0"/>
              <a:t>Consists of :</a:t>
            </a:r>
          </a:p>
          <a:p>
            <a:pPr marL="0" indent="0">
              <a:buNone/>
            </a:pPr>
            <a:endParaRPr lang="en-US" dirty="0"/>
          </a:p>
          <a:p>
            <a:pPr marL="0" indent="0">
              <a:buNone/>
            </a:pPr>
            <a:r>
              <a:rPr lang="en-US" dirty="0"/>
              <a:t>•  </a:t>
            </a:r>
            <a:r>
              <a:rPr lang="en-US" b="1" dirty="0"/>
              <a:t>Coursework</a:t>
            </a:r>
            <a:r>
              <a:rPr lang="en-US" dirty="0"/>
              <a:t>  – Classes, inheritance, polymorphism, OOP, GUI</a:t>
            </a:r>
          </a:p>
          <a:p>
            <a:pPr marL="0" indent="0">
              <a:buNone/>
            </a:pPr>
            <a:r>
              <a:rPr lang="en-US" dirty="0"/>
              <a:t>•  </a:t>
            </a:r>
            <a:r>
              <a:rPr lang="en-US" b="1" dirty="0"/>
              <a:t>In class test </a:t>
            </a:r>
            <a:r>
              <a:rPr lang="en-US" dirty="0"/>
              <a:t>– All topics in the module</a:t>
            </a:r>
          </a:p>
          <a:p>
            <a:pPr marL="0" indent="0">
              <a:buNone/>
            </a:pPr>
            <a:endParaRPr lang="en-US" dirty="0"/>
          </a:p>
          <a:p>
            <a:pPr marL="0" indent="0">
              <a:buNone/>
            </a:pPr>
            <a:r>
              <a:rPr lang="en-US" sz="2400" dirty="0">
                <a:solidFill>
                  <a:srgbClr val="FF0000"/>
                </a:solidFill>
              </a:rPr>
              <a:t>Coursework deadline</a:t>
            </a:r>
            <a:r>
              <a:rPr lang="en-US" sz="2400" dirty="0"/>
              <a:t>:</a:t>
            </a:r>
            <a:endParaRPr lang="en-GB" sz="2000" dirty="0"/>
          </a:p>
          <a:p>
            <a:r>
              <a:rPr lang="en-US" sz="2000" dirty="0"/>
              <a:t>Deadline Coursework: 4 January at 13:00 2024</a:t>
            </a:r>
            <a:endParaRPr lang="en-GB" sz="2000" dirty="0"/>
          </a:p>
          <a:p>
            <a:pPr marL="0" indent="0">
              <a:buNone/>
            </a:pPr>
            <a:r>
              <a:rPr lang="en-US" sz="2400" dirty="0">
                <a:solidFill>
                  <a:srgbClr val="FF0000"/>
                </a:solidFill>
              </a:rPr>
              <a:t>In class test date:</a:t>
            </a:r>
            <a:endParaRPr lang="en-GB" sz="2400" dirty="0">
              <a:solidFill>
                <a:srgbClr val="FF0000"/>
              </a:solidFill>
            </a:endParaRPr>
          </a:p>
          <a:p>
            <a:r>
              <a:rPr lang="en-GB" sz="2000" dirty="0"/>
              <a:t>In-class test during your tutorial (seminar) slot in week 12</a:t>
            </a:r>
          </a:p>
          <a:p>
            <a:pPr marL="0" indent="0">
              <a:buNone/>
            </a:pPr>
            <a:endParaRPr lang="en-US" dirty="0"/>
          </a:p>
        </p:txBody>
      </p:sp>
    </p:spTree>
    <p:extLst>
      <p:ext uri="{BB962C8B-B14F-4D97-AF65-F5344CB8AC3E}">
        <p14:creationId xmlns:p14="http://schemas.microsoft.com/office/powerpoint/2010/main" val="29949630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Plagiarism and Academic Misconduct</a:t>
            </a:r>
          </a:p>
        </p:txBody>
      </p:sp>
      <p:sp>
        <p:nvSpPr>
          <p:cNvPr id="3" name="Content Placeholder 2"/>
          <p:cNvSpPr>
            <a:spLocks noGrp="1"/>
          </p:cNvSpPr>
          <p:nvPr>
            <p:ph idx="1"/>
          </p:nvPr>
        </p:nvSpPr>
        <p:spPr>
          <a:xfrm>
            <a:off x="330200" y="1562120"/>
            <a:ext cx="8489950" cy="4370142"/>
          </a:xfrm>
        </p:spPr>
        <p:txBody>
          <a:bodyPr/>
          <a:lstStyle/>
          <a:p>
            <a:pPr marL="0" indent="0" algn="ctr">
              <a:spcBef>
                <a:spcPts val="100"/>
              </a:spcBef>
              <a:buNone/>
            </a:pPr>
            <a:r>
              <a:rPr lang="ja-JP" altLang="en-US" sz="2000" b="1" dirty="0">
                <a:latin typeface="Georgia" charset="0"/>
                <a:ea typeface="ＭＳ Ｐゴシック" charset="0"/>
                <a:cs typeface="ＭＳ Ｐゴシック" charset="0"/>
              </a:rPr>
              <a:t>“</a:t>
            </a:r>
            <a:r>
              <a:rPr lang="en-US" sz="2000" b="1" dirty="0">
                <a:latin typeface="Georgia" charset="0"/>
                <a:ea typeface="ＭＳ Ｐゴシック" charset="0"/>
                <a:cs typeface="ＭＳ Ｐゴシック" charset="0"/>
              </a:rPr>
              <a:t>In other words, plagiarism is an act of fraud. It involves both stealing someone else's work and lying </a:t>
            </a:r>
          </a:p>
          <a:p>
            <a:pPr marL="0" indent="0" algn="ctr">
              <a:spcBef>
                <a:spcPts val="100"/>
              </a:spcBef>
              <a:spcAft>
                <a:spcPts val="1800"/>
              </a:spcAft>
              <a:buNone/>
            </a:pPr>
            <a:r>
              <a:rPr lang="en-US" sz="2000" b="1" dirty="0">
                <a:latin typeface="Georgia" charset="0"/>
                <a:ea typeface="ＭＳ Ｐゴシック" charset="0"/>
                <a:cs typeface="ＭＳ Ｐゴシック" charset="0"/>
              </a:rPr>
              <a:t>about it afterward.</a:t>
            </a:r>
            <a:r>
              <a:rPr lang="ja-JP" altLang="en-US" sz="2000" b="1" dirty="0">
                <a:latin typeface="Georgia" charset="0"/>
                <a:ea typeface="ＭＳ Ｐゴシック" charset="0"/>
                <a:cs typeface="ＭＳ Ｐゴシック" charset="0"/>
              </a:rPr>
              <a:t>“</a:t>
            </a:r>
            <a:endParaRPr lang="en-US" altLang="ja-JP" sz="2000" b="1" dirty="0">
              <a:latin typeface="Georgia" charset="0"/>
              <a:ea typeface="ＭＳ Ｐゴシック" charset="0"/>
              <a:cs typeface="ＭＳ Ｐゴシック" charset="0"/>
            </a:endParaRPr>
          </a:p>
          <a:p>
            <a:pPr marL="0" indent="0" algn="ctr">
              <a:spcBef>
                <a:spcPts val="100"/>
              </a:spcBef>
              <a:spcAft>
                <a:spcPts val="1800"/>
              </a:spcAft>
              <a:buNone/>
            </a:pPr>
            <a:r>
              <a:rPr lang="en-US" sz="1600" dirty="0">
                <a:latin typeface="Georgia" charset="0"/>
                <a:ea typeface="ＭＳ Ｐゴシック" charset="0"/>
                <a:cs typeface="ＭＳ Ｐゴシック" charset="0"/>
              </a:rPr>
              <a:t>(http://</a:t>
            </a:r>
            <a:r>
              <a:rPr lang="en-US" sz="1600" dirty="0" err="1">
                <a:latin typeface="Georgia" charset="0"/>
                <a:ea typeface="ＭＳ Ｐゴシック" charset="0"/>
                <a:cs typeface="ＭＳ Ｐゴシック" charset="0"/>
              </a:rPr>
              <a:t>www.plagiarism.org</a:t>
            </a:r>
            <a:r>
              <a:rPr lang="en-US" sz="1600" dirty="0">
                <a:latin typeface="Georgia" charset="0"/>
                <a:ea typeface="ＭＳ Ｐゴシック" charset="0"/>
                <a:cs typeface="ＭＳ Ｐゴシック" charset="0"/>
              </a:rPr>
              <a:t>/plagiarism-101/what-is-plagiarism)</a:t>
            </a:r>
          </a:p>
          <a:p>
            <a:pPr marL="0" indent="0">
              <a:spcBef>
                <a:spcPts val="100"/>
              </a:spcBef>
              <a:buNone/>
            </a:pPr>
            <a:endParaRPr lang="en-US" sz="2000" dirty="0"/>
          </a:p>
        </p:txBody>
      </p:sp>
      <p:pic>
        <p:nvPicPr>
          <p:cNvPr id="4" name="Picture 3">
            <a:extLs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330200" y="3391730"/>
            <a:ext cx="3613150" cy="2709862"/>
          </a:xfrm>
          <a:prstGeom prst="rect">
            <a:avLst/>
          </a:prstGeom>
        </p:spPr>
      </p:pic>
      <p:sp>
        <p:nvSpPr>
          <p:cNvPr id="5" name="TextBox 4">
            <a:extLst>
              <a:ext uri="{C183D7F6-B498-43B3-948B-1728B52AA6E4}">
                <adec:decorative xmlns:adec="http://schemas.microsoft.com/office/drawing/2017/decorative" val="1"/>
              </a:ext>
            </a:extLst>
          </p:cNvPr>
          <p:cNvSpPr txBox="1"/>
          <p:nvPr/>
        </p:nvSpPr>
        <p:spPr>
          <a:xfrm>
            <a:off x="4376866" y="3301997"/>
            <a:ext cx="4210452" cy="2862322"/>
          </a:xfrm>
          <a:prstGeom prst="rect">
            <a:avLst/>
          </a:prstGeom>
          <a:noFill/>
        </p:spPr>
        <p:txBody>
          <a:bodyPr wrap="square" rtlCol="0">
            <a:spAutoFit/>
          </a:bodyPr>
          <a:lstStyle/>
          <a:p>
            <a:pPr marL="285750" indent="-285750">
              <a:buFont typeface="Arial"/>
              <a:buChar char="•"/>
            </a:pPr>
            <a:r>
              <a:rPr lang="en-US" sz="2000" b="1" dirty="0">
                <a:solidFill>
                  <a:srgbClr val="800000"/>
                </a:solidFill>
              </a:rPr>
              <a:t>Do not copy the code from other students</a:t>
            </a:r>
          </a:p>
          <a:p>
            <a:endParaRPr lang="en-US" sz="2000" b="1" dirty="0">
              <a:solidFill>
                <a:srgbClr val="800000"/>
              </a:solidFill>
            </a:endParaRPr>
          </a:p>
          <a:p>
            <a:pPr marL="285750" indent="-285750">
              <a:buFont typeface="Arial"/>
              <a:buChar char="•"/>
            </a:pPr>
            <a:r>
              <a:rPr lang="en-US" sz="2000" b="1" dirty="0">
                <a:solidFill>
                  <a:srgbClr val="800000"/>
                </a:solidFill>
              </a:rPr>
              <a:t>Do not copy the code from external source</a:t>
            </a:r>
          </a:p>
          <a:p>
            <a:pPr marL="285750" indent="-285750">
              <a:buFont typeface="Arial"/>
              <a:buChar char="•"/>
            </a:pPr>
            <a:endParaRPr lang="en-US" sz="2000" b="1" dirty="0">
              <a:solidFill>
                <a:srgbClr val="800000"/>
              </a:solidFill>
            </a:endParaRPr>
          </a:p>
          <a:p>
            <a:pPr marL="285750" indent="-285750">
              <a:buFont typeface="Arial"/>
              <a:buChar char="•"/>
            </a:pPr>
            <a:r>
              <a:rPr lang="en-US" sz="2000" b="1" dirty="0">
                <a:solidFill>
                  <a:srgbClr val="800000"/>
                </a:solidFill>
              </a:rPr>
              <a:t>You will be asked to demonstrate the understanding of your work</a:t>
            </a:r>
          </a:p>
        </p:txBody>
      </p:sp>
      <p:sp>
        <p:nvSpPr>
          <p:cNvPr id="6" name="Rectangle 5"/>
          <p:cNvSpPr/>
          <p:nvPr/>
        </p:nvSpPr>
        <p:spPr>
          <a:xfrm>
            <a:off x="698500" y="6169102"/>
            <a:ext cx="7888818" cy="584776"/>
          </a:xfrm>
          <a:prstGeom prst="rect">
            <a:avLst/>
          </a:prstGeom>
        </p:spPr>
        <p:txBody>
          <a:bodyPr wrap="square">
            <a:spAutoFit/>
          </a:bodyPr>
          <a:lstStyle/>
          <a:p>
            <a:pPr algn="just" fontAlgn="base">
              <a:spcBef>
                <a:spcPts val="100"/>
              </a:spcBef>
              <a:spcAft>
                <a:spcPts val="1800"/>
              </a:spcAft>
            </a:pPr>
            <a:r>
              <a:rPr lang="en-US" sz="1600" dirty="0">
                <a:latin typeface="Georgia" charset="0"/>
                <a:ea typeface="ＭＳ Ｐゴシック" charset="0"/>
                <a:cs typeface="ＭＳ Ｐゴシック" charset="0"/>
              </a:rPr>
              <a:t>https://</a:t>
            </a:r>
            <a:r>
              <a:rPr lang="en-US" sz="1600" dirty="0" err="1">
                <a:latin typeface="Georgia" charset="0"/>
                <a:ea typeface="ＭＳ Ｐゴシック" charset="0"/>
                <a:cs typeface="ＭＳ Ｐゴシック" charset="0"/>
              </a:rPr>
              <a:t>www.westminster.ac.uk</a:t>
            </a:r>
            <a:r>
              <a:rPr lang="en-US" sz="1600" dirty="0">
                <a:latin typeface="Georgia" charset="0"/>
                <a:ea typeface="ＭＳ Ｐゴシック" charset="0"/>
                <a:cs typeface="ＭＳ Ｐゴシック" charset="0"/>
              </a:rPr>
              <a:t>/study/current-students/resources/academic-regulations/academic-misconduct</a:t>
            </a:r>
          </a:p>
        </p:txBody>
      </p:sp>
    </p:spTree>
    <p:extLst>
      <p:ext uri="{BB962C8B-B14F-4D97-AF65-F5344CB8AC3E}">
        <p14:creationId xmlns:p14="http://schemas.microsoft.com/office/powerpoint/2010/main" val="15042388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1442" y="378815"/>
            <a:ext cx="8489950" cy="654070"/>
          </a:xfrm>
        </p:spPr>
        <p:txBody>
          <a:bodyPr/>
          <a:lstStyle/>
          <a:p>
            <a:r>
              <a:rPr lang="en-US" dirty="0"/>
              <a:t>Books and resources</a:t>
            </a:r>
          </a:p>
        </p:txBody>
      </p:sp>
      <p:sp>
        <p:nvSpPr>
          <p:cNvPr id="3" name="Content Placeholder 2"/>
          <p:cNvSpPr>
            <a:spLocks noGrp="1"/>
          </p:cNvSpPr>
          <p:nvPr>
            <p:ph idx="1"/>
          </p:nvPr>
        </p:nvSpPr>
        <p:spPr>
          <a:xfrm>
            <a:off x="330200" y="1096072"/>
            <a:ext cx="8489950" cy="4370142"/>
          </a:xfrm>
        </p:spPr>
        <p:txBody>
          <a:bodyPr/>
          <a:lstStyle/>
          <a:p>
            <a:r>
              <a:rPr lang="en-US" sz="2400" b="1" i="1" dirty="0"/>
              <a:t>Big Java</a:t>
            </a:r>
            <a:r>
              <a:rPr lang="en-US" sz="2400" dirty="0"/>
              <a:t>, </a:t>
            </a:r>
            <a:r>
              <a:rPr lang="en-US" sz="2400" dirty="0" err="1"/>
              <a:t>Horstmann</a:t>
            </a:r>
            <a:r>
              <a:rPr lang="en-US" sz="2400" dirty="0"/>
              <a:t>, C.   4th edition. Wiley. </a:t>
            </a:r>
          </a:p>
          <a:p>
            <a:endParaRPr lang="en-US" sz="2400" dirty="0"/>
          </a:p>
          <a:p>
            <a:pPr marL="0" indent="0">
              <a:buNone/>
            </a:pPr>
            <a:r>
              <a:rPr lang="en-US" sz="2400" b="1" dirty="0">
                <a:solidFill>
                  <a:srgbClr val="800000"/>
                </a:solidFill>
              </a:rPr>
              <a:t>Further reading</a:t>
            </a:r>
            <a:r>
              <a:rPr lang="en-US" sz="2400" dirty="0"/>
              <a:t>:</a:t>
            </a:r>
          </a:p>
          <a:p>
            <a:r>
              <a:rPr lang="en-US" sz="2400" b="1" i="1" dirty="0"/>
              <a:t>Java. A Beginner’s Guide</a:t>
            </a:r>
            <a:r>
              <a:rPr lang="en-US" sz="2400" dirty="0"/>
              <a:t>, Herbert Shildt</a:t>
            </a:r>
          </a:p>
          <a:p>
            <a:endParaRPr lang="en-US" sz="2400" dirty="0"/>
          </a:p>
          <a:p>
            <a:r>
              <a:rPr lang="en-US" sz="2400" b="1" i="1" dirty="0"/>
              <a:t>The object Oriented Thought Process</a:t>
            </a:r>
            <a:r>
              <a:rPr lang="en-US" sz="2400" dirty="0"/>
              <a:t>, 4</a:t>
            </a:r>
            <a:r>
              <a:rPr lang="en-US" sz="2400" baseline="30000" dirty="0"/>
              <a:t>th</a:t>
            </a:r>
            <a:r>
              <a:rPr lang="en-US" sz="2400" dirty="0"/>
              <a:t> Edition, M. </a:t>
            </a:r>
            <a:r>
              <a:rPr lang="en-US" sz="2400" dirty="0" err="1"/>
              <a:t>Weisfield</a:t>
            </a:r>
            <a:r>
              <a:rPr lang="en-US" sz="2400" dirty="0"/>
              <a:t>, Addison Wesley</a:t>
            </a:r>
          </a:p>
          <a:p>
            <a:r>
              <a:rPr lang="en-US" sz="2400" b="1" i="1" dirty="0"/>
              <a:t>Design Patterns: elements of reusable object-oriented software</a:t>
            </a:r>
            <a:r>
              <a:rPr lang="en-US" sz="2400" dirty="0"/>
              <a:t>, Gemma, Helm, Johnson, </a:t>
            </a:r>
            <a:r>
              <a:rPr lang="en-US" sz="2400" dirty="0" err="1"/>
              <a:t>Vlissides</a:t>
            </a:r>
            <a:r>
              <a:rPr lang="en-US" sz="2400" dirty="0"/>
              <a:t>. Addison Wesley</a:t>
            </a:r>
          </a:p>
          <a:p>
            <a:endParaRPr lang="en-US" sz="2400" dirty="0"/>
          </a:p>
        </p:txBody>
      </p:sp>
    </p:spTree>
    <p:extLst>
      <p:ext uri="{BB962C8B-B14F-4D97-AF65-F5344CB8AC3E}">
        <p14:creationId xmlns:p14="http://schemas.microsoft.com/office/powerpoint/2010/main" val="18373549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My expectations of you</a:t>
            </a:r>
          </a:p>
        </p:txBody>
      </p:sp>
      <p:sp>
        <p:nvSpPr>
          <p:cNvPr id="3" name="Content Placeholder 2"/>
          <p:cNvSpPr>
            <a:spLocks noGrp="1"/>
          </p:cNvSpPr>
          <p:nvPr>
            <p:ph idx="1"/>
          </p:nvPr>
        </p:nvSpPr>
        <p:spPr>
          <a:xfrm>
            <a:off x="327025" y="1579808"/>
            <a:ext cx="8489950" cy="4928568"/>
          </a:xfrm>
        </p:spPr>
        <p:txBody>
          <a:bodyPr/>
          <a:lstStyle/>
          <a:p>
            <a:pPr marL="0" indent="0">
              <a:buNone/>
            </a:pPr>
            <a:r>
              <a:rPr lang="en-US" sz="2400" dirty="0"/>
              <a:t>•  You attend </a:t>
            </a:r>
            <a:r>
              <a:rPr lang="en-US" sz="2400" b="1" dirty="0"/>
              <a:t>all </a:t>
            </a:r>
            <a:r>
              <a:rPr lang="en-US" sz="2400" dirty="0"/>
              <a:t>lectures and tutorials </a:t>
            </a:r>
          </a:p>
          <a:p>
            <a:pPr marL="0" indent="0">
              <a:buNone/>
            </a:pPr>
            <a:r>
              <a:rPr lang="en-US" sz="2400" dirty="0"/>
              <a:t>– </a:t>
            </a:r>
            <a:r>
              <a:rPr lang="en-US" sz="2000" dirty="0">
                <a:solidFill>
                  <a:srgbClr val="C00000"/>
                </a:solidFill>
              </a:rPr>
              <a:t>Lectures are online</a:t>
            </a:r>
            <a:r>
              <a:rPr lang="en-US" sz="2000" dirty="0"/>
              <a:t> and the pdf will be available on Blackboard before lecture </a:t>
            </a:r>
          </a:p>
          <a:p>
            <a:pPr marL="0" indent="0">
              <a:buNone/>
            </a:pPr>
            <a:r>
              <a:rPr lang="en-US" sz="2000" dirty="0"/>
              <a:t>– </a:t>
            </a:r>
            <a:r>
              <a:rPr lang="en-US" sz="2000" dirty="0">
                <a:solidFill>
                  <a:srgbClr val="C00000"/>
                </a:solidFill>
              </a:rPr>
              <a:t>Tutorials are on-site </a:t>
            </a:r>
            <a:r>
              <a:rPr lang="en-US" sz="2000" dirty="0"/>
              <a:t>– look at the timetable for your seminar slot</a:t>
            </a:r>
          </a:p>
          <a:p>
            <a:pPr marL="0" indent="0">
              <a:buNone/>
            </a:pPr>
            <a:endParaRPr lang="en-US" sz="2400" dirty="0"/>
          </a:p>
          <a:p>
            <a:pPr marL="0" indent="0">
              <a:buNone/>
            </a:pPr>
            <a:r>
              <a:rPr lang="en-US" sz="2400" dirty="0"/>
              <a:t>•  Attend all lectures and tutorials </a:t>
            </a:r>
            <a:r>
              <a:rPr lang="en-US" sz="2400" b="1" dirty="0"/>
              <a:t>on time </a:t>
            </a:r>
            <a:endParaRPr lang="en-US" sz="2400" dirty="0"/>
          </a:p>
          <a:p>
            <a:pPr marL="0" indent="0">
              <a:buNone/>
            </a:pPr>
            <a:r>
              <a:rPr lang="en-US" sz="2400" dirty="0"/>
              <a:t>•  You do all tutorial exercises and in-lecture exercises </a:t>
            </a:r>
          </a:p>
          <a:p>
            <a:r>
              <a:rPr lang="en-US" sz="2400" dirty="0"/>
              <a:t>Do not do your coursework during tutorials, there will be specific sessions for that</a:t>
            </a:r>
          </a:p>
          <a:p>
            <a:pPr marL="0" indent="0">
              <a:buNone/>
            </a:pPr>
            <a:r>
              <a:rPr lang="en-US" sz="2400" dirty="0"/>
              <a:t>•  Submit coursework on time </a:t>
            </a:r>
          </a:p>
          <a:p>
            <a:pPr marL="0" indent="0">
              <a:buNone/>
            </a:pPr>
            <a:r>
              <a:rPr lang="en-US" sz="2400" dirty="0"/>
              <a:t>•  Flag any problems you have early </a:t>
            </a:r>
          </a:p>
          <a:p>
            <a:pPr marL="0" indent="0">
              <a:buNone/>
            </a:pPr>
            <a:endParaRPr lang="en-US" sz="2400" dirty="0"/>
          </a:p>
        </p:txBody>
      </p:sp>
    </p:spTree>
    <p:extLst>
      <p:ext uri="{BB962C8B-B14F-4D97-AF65-F5344CB8AC3E}">
        <p14:creationId xmlns:p14="http://schemas.microsoft.com/office/powerpoint/2010/main" val="502004704"/>
      </p:ext>
    </p:extLst>
  </p:cSld>
  <p:clrMapOvr>
    <a:masterClrMapping/>
  </p:clrMapOvr>
</p:sld>
</file>

<file path=ppt/theme/theme1.xml><?xml version="1.0" encoding="utf-8"?>
<a:theme xmlns:a="http://schemas.openxmlformats.org/drawingml/2006/main" name="UCL">
  <a:themeElements>
    <a:clrScheme name="PPT_DarkBlueOnWhite 15">
      <a:dk1>
        <a:srgbClr val="000000"/>
      </a:dk1>
      <a:lt1>
        <a:srgbClr val="FFFFFF"/>
      </a:lt1>
      <a:dk2>
        <a:srgbClr val="004359"/>
      </a:dk2>
      <a:lt2>
        <a:srgbClr val="808080"/>
      </a:lt2>
      <a:accent1>
        <a:srgbClr val="7FA1AC"/>
      </a:accent1>
      <a:accent2>
        <a:srgbClr val="004359"/>
      </a:accent2>
      <a:accent3>
        <a:srgbClr val="FFFFFF"/>
      </a:accent3>
      <a:accent4>
        <a:srgbClr val="000000"/>
      </a:accent4>
      <a:accent5>
        <a:srgbClr val="C0CDD2"/>
      </a:accent5>
      <a:accent6>
        <a:srgbClr val="003C50"/>
      </a:accent6>
      <a:hlink>
        <a:srgbClr val="459CBD"/>
      </a:hlink>
      <a:folHlink>
        <a:srgbClr val="B25D86"/>
      </a:folHlink>
    </a:clrScheme>
    <a:fontScheme name="PPT_DarkBlueOnWhit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PPT_DarkBlueOnWhi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PT_DarkBlueOnWhi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PPT_DarkBlueOnWhi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PPT_DarkBlueOnWhi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PPT_DarkBlueOnWhi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PPT_DarkBlueOnWhi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PPT_DarkBlueOnWhi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PPT_DarkBlueOnWhi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PPT_DarkBlueOnWhi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PPT_DarkBlueOnWhi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PPT_DarkBlueOnWhi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PPT_DarkBlueOnWhi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PPT_DarkBlueOnWhite 13">
        <a:dk1>
          <a:srgbClr val="000000"/>
        </a:dk1>
        <a:lt1>
          <a:srgbClr val="FFFFFF"/>
        </a:lt1>
        <a:dk2>
          <a:srgbClr val="000000"/>
        </a:dk2>
        <a:lt2>
          <a:srgbClr val="808080"/>
        </a:lt2>
        <a:accent1>
          <a:srgbClr val="7FA1AC"/>
        </a:accent1>
        <a:accent2>
          <a:srgbClr val="004359"/>
        </a:accent2>
        <a:accent3>
          <a:srgbClr val="FFFFFF"/>
        </a:accent3>
        <a:accent4>
          <a:srgbClr val="000000"/>
        </a:accent4>
        <a:accent5>
          <a:srgbClr val="C0CDD2"/>
        </a:accent5>
        <a:accent6>
          <a:srgbClr val="003C50"/>
        </a:accent6>
        <a:hlink>
          <a:srgbClr val="4B4620"/>
        </a:hlink>
        <a:folHlink>
          <a:srgbClr val="B25D86"/>
        </a:folHlink>
      </a:clrScheme>
      <a:clrMap bg1="lt1" tx1="dk1" bg2="lt2" tx2="dk2" accent1="accent1" accent2="accent2" accent3="accent3" accent4="accent4" accent5="accent5" accent6="accent6" hlink="hlink" folHlink="folHlink"/>
    </a:extraClrScheme>
    <a:extraClrScheme>
      <a:clrScheme name="PPT_DarkBlueOnWhite 14">
        <a:dk1>
          <a:srgbClr val="000000"/>
        </a:dk1>
        <a:lt1>
          <a:srgbClr val="FFFFFF"/>
        </a:lt1>
        <a:dk2>
          <a:srgbClr val="004359"/>
        </a:dk2>
        <a:lt2>
          <a:srgbClr val="808080"/>
        </a:lt2>
        <a:accent1>
          <a:srgbClr val="7FA1AC"/>
        </a:accent1>
        <a:accent2>
          <a:srgbClr val="004359"/>
        </a:accent2>
        <a:accent3>
          <a:srgbClr val="FFFFFF"/>
        </a:accent3>
        <a:accent4>
          <a:srgbClr val="000000"/>
        </a:accent4>
        <a:accent5>
          <a:srgbClr val="C0CDD2"/>
        </a:accent5>
        <a:accent6>
          <a:srgbClr val="003C50"/>
        </a:accent6>
        <a:hlink>
          <a:srgbClr val="4B4620"/>
        </a:hlink>
        <a:folHlink>
          <a:srgbClr val="B25D86"/>
        </a:folHlink>
      </a:clrScheme>
      <a:clrMap bg1="lt1" tx1="dk1" bg2="lt2" tx2="dk2" accent1="accent1" accent2="accent2" accent3="accent3" accent4="accent4" accent5="accent5" accent6="accent6" hlink="hlink" folHlink="folHlink"/>
    </a:extraClrScheme>
    <a:extraClrScheme>
      <a:clrScheme name="PPT_DarkBlueOnWhite 15">
        <a:dk1>
          <a:srgbClr val="000000"/>
        </a:dk1>
        <a:lt1>
          <a:srgbClr val="FFFFFF"/>
        </a:lt1>
        <a:dk2>
          <a:srgbClr val="004359"/>
        </a:dk2>
        <a:lt2>
          <a:srgbClr val="808080"/>
        </a:lt2>
        <a:accent1>
          <a:srgbClr val="7FA1AC"/>
        </a:accent1>
        <a:accent2>
          <a:srgbClr val="004359"/>
        </a:accent2>
        <a:accent3>
          <a:srgbClr val="FFFFFF"/>
        </a:accent3>
        <a:accent4>
          <a:srgbClr val="000000"/>
        </a:accent4>
        <a:accent5>
          <a:srgbClr val="C0CDD2"/>
        </a:accent5>
        <a:accent6>
          <a:srgbClr val="003C50"/>
        </a:accent6>
        <a:hlink>
          <a:srgbClr val="459CBD"/>
        </a:hlink>
        <a:folHlink>
          <a:srgbClr val="B25D8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heme1">
  <a:themeElements>
    <a:clrScheme name="White - blue accents template template">
      <a:dk1>
        <a:srgbClr val="000000"/>
      </a:dk1>
      <a:lt1>
        <a:srgbClr val="FFFFFF"/>
      </a:lt1>
      <a:dk2>
        <a:srgbClr val="1D4775"/>
      </a:dk2>
      <a:lt2>
        <a:srgbClr val="FEF194"/>
      </a:lt2>
      <a:accent1>
        <a:srgbClr val="FFC000"/>
      </a:accent1>
      <a:accent2>
        <a:srgbClr val="3497AE"/>
      </a:accent2>
      <a:accent3>
        <a:srgbClr val="DF8045"/>
      </a:accent3>
      <a:accent4>
        <a:srgbClr val="7DCC2E"/>
      </a:accent4>
      <a:accent5>
        <a:srgbClr val="FF9929"/>
      </a:accent5>
      <a:accent6>
        <a:srgbClr val="A061C3"/>
      </a:accent6>
      <a:hlink>
        <a:srgbClr val="1D4775"/>
      </a:hlink>
      <a:folHlink>
        <a:srgbClr val="1D477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300" dirty="0" smtClean="0">
            <a:solidFill>
              <a:schemeClr val="tx1"/>
            </a:solidFill>
            <a:latin typeface="Segoe" pitchFamily="34" charset="0"/>
          </a:defRPr>
        </a:defPPr>
      </a:lstStyle>
      <a:style>
        <a:lnRef idx="0">
          <a:schemeClr val="accent2"/>
        </a:lnRef>
        <a:fillRef idx="3">
          <a:schemeClr val="accent2"/>
        </a:fillRef>
        <a:effectRef idx="3">
          <a:schemeClr val="accent2"/>
        </a:effectRef>
        <a:fontRef idx="minor">
          <a:schemeClr val="lt1"/>
        </a:fontRef>
      </a:style>
    </a:spDef>
  </a:objectDefaults>
  <a:extraClrSchemeLst/>
  <a:extLst>
    <a:ext uri="{05A4C25C-085E-4340-85A3-A5531E510DB2}">
      <thm15:themeFamily xmlns:thm15="http://schemas.microsoft.com/office/thememl/2012/main" name="Theme1" id="{649A9777-2DE0-CE4A-A125-CEDDAC768F0C}" vid="{06CC9F8D-C9A5-7942-923B-5BBDE8BDA26B}"/>
    </a:ext>
  </a:extLst>
</a:theme>
</file>

<file path=ppt/theme/theme3.xml><?xml version="1.0" encoding="utf-8"?>
<a:theme xmlns:a="http://schemas.openxmlformats.org/drawingml/2006/main" name="White with Courier font for code slides">
  <a:themeElements>
    <a:clrScheme name="Blue Template-Template">
      <a:dk1>
        <a:srgbClr val="000000"/>
      </a:dk1>
      <a:lt1>
        <a:srgbClr val="FFFFFF"/>
      </a:lt1>
      <a:dk2>
        <a:srgbClr val="050595"/>
      </a:dk2>
      <a:lt2>
        <a:srgbClr val="FFFFFF"/>
      </a:lt2>
      <a:accent1>
        <a:srgbClr val="FFC000"/>
      </a:accent1>
      <a:accent2>
        <a:srgbClr val="3497AE"/>
      </a:accent2>
      <a:accent3>
        <a:srgbClr val="DF8045"/>
      </a:accent3>
      <a:accent4>
        <a:srgbClr val="7DCC2E"/>
      </a:accent4>
      <a:accent5>
        <a:srgbClr val="FF9929"/>
      </a:accent5>
      <a:accent6>
        <a:srgbClr val="7D3DA1"/>
      </a:accent6>
      <a:hlink>
        <a:srgbClr val="F3EB4F"/>
      </a:hlink>
      <a:folHlink>
        <a:srgbClr val="7DDD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109728" tIns="54864" rIns="109728" bIns="54864" numCol="1" rtlCol="0" anchor="ctr" anchorCtr="0" compatLnSpc="1">
        <a:prstTxWarp prst="textNoShape">
          <a:avLst/>
        </a:prstTxWarp>
      </a:bodyPr>
      <a:lstStyle>
        <a:defPPr marL="0" marR="0" indent="0" algn="ctr" defTabSz="1096963" rtl="0" eaLnBrk="1" fontAlgn="base" latinLnBrk="0" hangingPunct="1">
          <a:lnSpc>
            <a:spcPct val="100000"/>
          </a:lnSpc>
          <a:spcBef>
            <a:spcPct val="0"/>
          </a:spcBef>
          <a:spcAft>
            <a:spcPct val="0"/>
          </a:spcAft>
          <a:buClrTx/>
          <a:buSzTx/>
          <a:buFontTx/>
          <a:buNone/>
          <a:tabLst/>
          <a:defRPr kumimoji="0" sz="2800" b="0" i="0" u="none" strike="noStrike" cap="none" normalizeH="0" baseline="0" dirty="0" smtClean="0">
            <a:solidFill>
              <a:schemeClr val="tx1"/>
            </a:solidFill>
            <a:effectLst>
              <a:outerShdw blurRad="38100" dist="38100" dir="2700000" algn="tl">
                <a:srgbClr val="000000">
                  <a:alpha val="43137"/>
                </a:srgbClr>
              </a:outerShdw>
            </a:effectLst>
            <a:latin typeface="Segoe" pitchFamily="34" charset="0"/>
          </a:defRPr>
        </a:defPPr>
      </a:lstStyle>
      <a:style>
        <a:lnRef idx="0">
          <a:schemeClr val="accent2"/>
        </a:lnRef>
        <a:fillRef idx="3">
          <a:schemeClr val="accent2"/>
        </a:fillRef>
        <a:effectRef idx="3">
          <a:schemeClr val="accent2"/>
        </a:effectRef>
        <a:fontRef idx="minor">
          <a:schemeClr val="lt1"/>
        </a:fontRef>
      </a:style>
    </a:spDef>
  </a:objectDefaults>
  <a:extraClrSchemeLst/>
</a:theme>
</file>

<file path=ppt/theme/theme4.xml><?xml version="1.0" encoding="utf-8"?>
<a:theme xmlns:a="http://schemas.openxmlformats.org/drawingml/2006/main" name="1_White with Courier font for code slides">
  <a:themeElements>
    <a:clrScheme name="Blue Template-Template">
      <a:dk1>
        <a:srgbClr val="000000"/>
      </a:dk1>
      <a:lt1>
        <a:srgbClr val="FFFFFF"/>
      </a:lt1>
      <a:dk2>
        <a:srgbClr val="050595"/>
      </a:dk2>
      <a:lt2>
        <a:srgbClr val="FFFFFF"/>
      </a:lt2>
      <a:accent1>
        <a:srgbClr val="FFC000"/>
      </a:accent1>
      <a:accent2>
        <a:srgbClr val="3497AE"/>
      </a:accent2>
      <a:accent3>
        <a:srgbClr val="DF8045"/>
      </a:accent3>
      <a:accent4>
        <a:srgbClr val="7DCC2E"/>
      </a:accent4>
      <a:accent5>
        <a:srgbClr val="FF9929"/>
      </a:accent5>
      <a:accent6>
        <a:srgbClr val="7D3DA1"/>
      </a:accent6>
      <a:hlink>
        <a:srgbClr val="F3EB4F"/>
      </a:hlink>
      <a:folHlink>
        <a:srgbClr val="7DDD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109728" tIns="54864" rIns="109728" bIns="54864" numCol="1" rtlCol="0" anchor="ctr" anchorCtr="0" compatLnSpc="1">
        <a:prstTxWarp prst="textNoShape">
          <a:avLst/>
        </a:prstTxWarp>
      </a:bodyPr>
      <a:lstStyle>
        <a:defPPr marL="0" marR="0" indent="0" algn="ctr" defTabSz="1096963" rtl="0" eaLnBrk="1" fontAlgn="base" latinLnBrk="0" hangingPunct="1">
          <a:lnSpc>
            <a:spcPct val="100000"/>
          </a:lnSpc>
          <a:spcBef>
            <a:spcPct val="0"/>
          </a:spcBef>
          <a:spcAft>
            <a:spcPct val="0"/>
          </a:spcAft>
          <a:buClrTx/>
          <a:buSzTx/>
          <a:buFontTx/>
          <a:buNone/>
          <a:tabLst/>
          <a:defRPr kumimoji="0" sz="2800" b="0" i="0" u="none" strike="noStrike" cap="none" normalizeH="0" baseline="0" dirty="0" smtClean="0">
            <a:solidFill>
              <a:schemeClr val="tx1"/>
            </a:solidFill>
            <a:effectLst>
              <a:outerShdw blurRad="38100" dist="38100" dir="2700000" algn="tl">
                <a:srgbClr val="000000">
                  <a:alpha val="43137"/>
                </a:srgbClr>
              </a:outerShdw>
            </a:effectLst>
            <a:latin typeface="Segoe" pitchFamily="34" charset="0"/>
          </a:defRPr>
        </a:defPPr>
      </a:lstStyle>
      <a:style>
        <a:lnRef idx="0">
          <a:schemeClr val="accent2"/>
        </a:lnRef>
        <a:fillRef idx="3">
          <a:schemeClr val="accent2"/>
        </a:fillRef>
        <a:effectRef idx="3">
          <a:schemeClr val="accent2"/>
        </a:effectRef>
        <a:fontRef idx="minor">
          <a:schemeClr val="lt1"/>
        </a:fontRef>
      </a:style>
    </a:spDef>
  </a:objectDefaults>
  <a:extraClrSchemeLst/>
</a:theme>
</file>

<file path=ppt/theme/theme5.xml><?xml version="1.0" encoding="utf-8"?>
<a:theme xmlns:a="http://schemas.openxmlformats.org/drawingml/2006/main" name="2_White with Courier font for code slides">
  <a:themeElements>
    <a:clrScheme name="Blue Template-Template">
      <a:dk1>
        <a:srgbClr val="000000"/>
      </a:dk1>
      <a:lt1>
        <a:srgbClr val="FFFFFF"/>
      </a:lt1>
      <a:dk2>
        <a:srgbClr val="050595"/>
      </a:dk2>
      <a:lt2>
        <a:srgbClr val="FFFFFF"/>
      </a:lt2>
      <a:accent1>
        <a:srgbClr val="FFC000"/>
      </a:accent1>
      <a:accent2>
        <a:srgbClr val="3497AE"/>
      </a:accent2>
      <a:accent3>
        <a:srgbClr val="DF8045"/>
      </a:accent3>
      <a:accent4>
        <a:srgbClr val="7DCC2E"/>
      </a:accent4>
      <a:accent5>
        <a:srgbClr val="FF9929"/>
      </a:accent5>
      <a:accent6>
        <a:srgbClr val="7D3DA1"/>
      </a:accent6>
      <a:hlink>
        <a:srgbClr val="F3EB4F"/>
      </a:hlink>
      <a:folHlink>
        <a:srgbClr val="7DDD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109728" tIns="54864" rIns="109728" bIns="54864" numCol="1" rtlCol="0" anchor="ctr" anchorCtr="0" compatLnSpc="1">
        <a:prstTxWarp prst="textNoShape">
          <a:avLst/>
        </a:prstTxWarp>
      </a:bodyPr>
      <a:lstStyle>
        <a:defPPr marL="0" marR="0" indent="0" algn="ctr" defTabSz="1096963" rtl="0" eaLnBrk="1" fontAlgn="base" latinLnBrk="0" hangingPunct="1">
          <a:lnSpc>
            <a:spcPct val="100000"/>
          </a:lnSpc>
          <a:spcBef>
            <a:spcPct val="0"/>
          </a:spcBef>
          <a:spcAft>
            <a:spcPct val="0"/>
          </a:spcAft>
          <a:buClrTx/>
          <a:buSzTx/>
          <a:buFontTx/>
          <a:buNone/>
          <a:tabLst/>
          <a:defRPr kumimoji="0" sz="2800" b="0" i="0" u="none" strike="noStrike" cap="none" normalizeH="0" baseline="0" dirty="0" smtClean="0">
            <a:solidFill>
              <a:schemeClr val="tx1"/>
            </a:solidFill>
            <a:effectLst>
              <a:outerShdw blurRad="38100" dist="38100" dir="2700000" algn="tl">
                <a:srgbClr val="000000">
                  <a:alpha val="43137"/>
                </a:srgbClr>
              </a:outerShdw>
            </a:effectLst>
            <a:latin typeface="Segoe" pitchFamily="34" charset="0"/>
          </a:defRPr>
        </a:defPPr>
      </a:lstStyle>
      <a:style>
        <a:lnRef idx="0">
          <a:schemeClr val="accent2"/>
        </a:lnRef>
        <a:fillRef idx="3">
          <a:schemeClr val="accent2"/>
        </a:fillRef>
        <a:effectRef idx="3">
          <a:schemeClr val="accent2"/>
        </a:effectRef>
        <a:fontRef idx="minor">
          <a:schemeClr val="lt1"/>
        </a:fontRef>
      </a:style>
    </a:spDef>
  </a:objectDefaults>
  <a:extraClrSchemeLst/>
</a:theme>
</file>

<file path=ppt/theme/theme6.xml><?xml version="1.0" encoding="utf-8"?>
<a:theme xmlns:a="http://schemas.openxmlformats.org/drawingml/2006/main" name="3_White with Courier font for code slides">
  <a:themeElements>
    <a:clrScheme name="Blue Template-Template">
      <a:dk1>
        <a:srgbClr val="000000"/>
      </a:dk1>
      <a:lt1>
        <a:srgbClr val="FFFFFF"/>
      </a:lt1>
      <a:dk2>
        <a:srgbClr val="050595"/>
      </a:dk2>
      <a:lt2>
        <a:srgbClr val="FFFFFF"/>
      </a:lt2>
      <a:accent1>
        <a:srgbClr val="FFC000"/>
      </a:accent1>
      <a:accent2>
        <a:srgbClr val="3497AE"/>
      </a:accent2>
      <a:accent3>
        <a:srgbClr val="DF8045"/>
      </a:accent3>
      <a:accent4>
        <a:srgbClr val="7DCC2E"/>
      </a:accent4>
      <a:accent5>
        <a:srgbClr val="FF9929"/>
      </a:accent5>
      <a:accent6>
        <a:srgbClr val="7D3DA1"/>
      </a:accent6>
      <a:hlink>
        <a:srgbClr val="F3EB4F"/>
      </a:hlink>
      <a:folHlink>
        <a:srgbClr val="7DDD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109728" tIns="54864" rIns="109728" bIns="54864" numCol="1" rtlCol="0" anchor="ctr" anchorCtr="0" compatLnSpc="1">
        <a:prstTxWarp prst="textNoShape">
          <a:avLst/>
        </a:prstTxWarp>
      </a:bodyPr>
      <a:lstStyle>
        <a:defPPr marL="0" marR="0" indent="0" algn="ctr" defTabSz="1096963" rtl="0" eaLnBrk="1" fontAlgn="base" latinLnBrk="0" hangingPunct="1">
          <a:lnSpc>
            <a:spcPct val="100000"/>
          </a:lnSpc>
          <a:spcBef>
            <a:spcPct val="0"/>
          </a:spcBef>
          <a:spcAft>
            <a:spcPct val="0"/>
          </a:spcAft>
          <a:buClrTx/>
          <a:buSzTx/>
          <a:buFontTx/>
          <a:buNone/>
          <a:tabLst/>
          <a:defRPr kumimoji="0" sz="2800" b="0" i="0" u="none" strike="noStrike" cap="none" normalizeH="0" baseline="0" dirty="0" smtClean="0">
            <a:solidFill>
              <a:schemeClr val="tx1"/>
            </a:solidFill>
            <a:effectLst>
              <a:outerShdw blurRad="38100" dist="38100" dir="2700000" algn="tl">
                <a:srgbClr val="000000">
                  <a:alpha val="43137"/>
                </a:srgbClr>
              </a:outerShdw>
            </a:effectLst>
            <a:latin typeface="Segoe" pitchFamily="34" charset="0"/>
          </a:defRPr>
        </a:defPPr>
      </a:lstStyle>
      <a:style>
        <a:lnRef idx="0">
          <a:schemeClr val="accent2"/>
        </a:lnRef>
        <a:fillRef idx="3">
          <a:schemeClr val="accent2"/>
        </a:fillRef>
        <a:effectRef idx="3">
          <a:schemeClr val="accent2"/>
        </a:effectRef>
        <a:fontRef idx="minor">
          <a:schemeClr val="lt1"/>
        </a:fontRef>
      </a:style>
    </a:spDef>
  </a:objectDefaults>
  <a:extraClrSchemeLst/>
</a:theme>
</file>

<file path=ppt/theme/theme7.xml><?xml version="1.0" encoding="utf-8"?>
<a:theme xmlns:a="http://schemas.openxmlformats.org/drawingml/2006/main" name="4_White with Courier font for code slides">
  <a:themeElements>
    <a:clrScheme name="Blue Template-Template">
      <a:dk1>
        <a:srgbClr val="000000"/>
      </a:dk1>
      <a:lt1>
        <a:srgbClr val="FFFFFF"/>
      </a:lt1>
      <a:dk2>
        <a:srgbClr val="050595"/>
      </a:dk2>
      <a:lt2>
        <a:srgbClr val="FFFFFF"/>
      </a:lt2>
      <a:accent1>
        <a:srgbClr val="FFC000"/>
      </a:accent1>
      <a:accent2>
        <a:srgbClr val="3497AE"/>
      </a:accent2>
      <a:accent3>
        <a:srgbClr val="DF8045"/>
      </a:accent3>
      <a:accent4>
        <a:srgbClr val="7DCC2E"/>
      </a:accent4>
      <a:accent5>
        <a:srgbClr val="FF9929"/>
      </a:accent5>
      <a:accent6>
        <a:srgbClr val="7D3DA1"/>
      </a:accent6>
      <a:hlink>
        <a:srgbClr val="F3EB4F"/>
      </a:hlink>
      <a:folHlink>
        <a:srgbClr val="7DDD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109728" tIns="54864" rIns="109728" bIns="54864" numCol="1" rtlCol="0" anchor="ctr" anchorCtr="0" compatLnSpc="1">
        <a:prstTxWarp prst="textNoShape">
          <a:avLst/>
        </a:prstTxWarp>
      </a:bodyPr>
      <a:lstStyle>
        <a:defPPr marL="0" marR="0" indent="0" algn="ctr" defTabSz="1096963" rtl="0" eaLnBrk="1" fontAlgn="base" latinLnBrk="0" hangingPunct="1">
          <a:lnSpc>
            <a:spcPct val="100000"/>
          </a:lnSpc>
          <a:spcBef>
            <a:spcPct val="0"/>
          </a:spcBef>
          <a:spcAft>
            <a:spcPct val="0"/>
          </a:spcAft>
          <a:buClrTx/>
          <a:buSzTx/>
          <a:buFontTx/>
          <a:buNone/>
          <a:tabLst/>
          <a:defRPr kumimoji="0" sz="2800" b="0" i="0" u="none" strike="noStrike" cap="none" normalizeH="0" baseline="0" dirty="0" smtClean="0">
            <a:solidFill>
              <a:schemeClr val="tx1"/>
            </a:solidFill>
            <a:effectLst>
              <a:outerShdw blurRad="38100" dist="38100" dir="2700000" algn="tl">
                <a:srgbClr val="000000">
                  <a:alpha val="43137"/>
                </a:srgbClr>
              </a:outerShdw>
            </a:effectLst>
            <a:latin typeface="Segoe" pitchFamily="34" charset="0"/>
          </a:defRPr>
        </a:defPPr>
      </a:lstStyle>
      <a:style>
        <a:lnRef idx="0">
          <a:schemeClr val="accent2"/>
        </a:lnRef>
        <a:fillRef idx="3">
          <a:schemeClr val="accent2"/>
        </a:fillRef>
        <a:effectRef idx="3">
          <a:schemeClr val="accent2"/>
        </a:effectRef>
        <a:fontRef idx="minor">
          <a:schemeClr val="lt1"/>
        </a:fontRef>
      </a:style>
    </a:spDef>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UoW.potx</Template>
  <TotalTime>33964</TotalTime>
  <Words>3219</Words>
  <Application>Microsoft Macintosh PowerPoint</Application>
  <PresentationFormat>On-screen Show (4:3)</PresentationFormat>
  <Paragraphs>623</Paragraphs>
  <Slides>54</Slides>
  <Notes>54</Notes>
  <HiddenSlides>1</HiddenSlides>
  <MMClips>0</MMClips>
  <ScaleCrop>false</ScaleCrop>
  <HeadingPairs>
    <vt:vector size="6" baseType="variant">
      <vt:variant>
        <vt:lpstr>Fonts Used</vt:lpstr>
      </vt:variant>
      <vt:variant>
        <vt:i4>6</vt:i4>
      </vt:variant>
      <vt:variant>
        <vt:lpstr>Theme</vt:lpstr>
      </vt:variant>
      <vt:variant>
        <vt:i4>7</vt:i4>
      </vt:variant>
      <vt:variant>
        <vt:lpstr>Slide Titles</vt:lpstr>
      </vt:variant>
      <vt:variant>
        <vt:i4>54</vt:i4>
      </vt:variant>
    </vt:vector>
  </HeadingPairs>
  <TitlesOfParts>
    <vt:vector size="67" baseType="lpstr">
      <vt:lpstr>Arial</vt:lpstr>
      <vt:lpstr>Calibri</vt:lpstr>
      <vt:lpstr>Courier</vt:lpstr>
      <vt:lpstr>Courier New</vt:lpstr>
      <vt:lpstr>Georgia</vt:lpstr>
      <vt:lpstr>Wingdings</vt:lpstr>
      <vt:lpstr>UCL</vt:lpstr>
      <vt:lpstr>Theme1</vt:lpstr>
      <vt:lpstr>White with Courier font for code slides</vt:lpstr>
      <vt:lpstr>1_White with Courier font for code slides</vt:lpstr>
      <vt:lpstr>2_White with Courier font for code slides</vt:lpstr>
      <vt:lpstr>3_White with Courier font for code slides</vt:lpstr>
      <vt:lpstr>4_White with Courier font for code slides</vt:lpstr>
      <vt:lpstr>5COSC019W – Object Oriented Programming Week 1</vt:lpstr>
      <vt:lpstr>5COSC001W - OOP</vt:lpstr>
      <vt:lpstr>Module contents</vt:lpstr>
      <vt:lpstr>Objectives</vt:lpstr>
      <vt:lpstr>Learning outcome</vt:lpstr>
      <vt:lpstr>Assessments</vt:lpstr>
      <vt:lpstr>Plagiarism and Academic Misconduct</vt:lpstr>
      <vt:lpstr>Books and resources</vt:lpstr>
      <vt:lpstr>My expectations of you</vt:lpstr>
      <vt:lpstr>Motivation: Why programming is important?</vt:lpstr>
      <vt:lpstr>Object Orientation Programming</vt:lpstr>
      <vt:lpstr>Model</vt:lpstr>
      <vt:lpstr>So what is “Object Oriented” about?  </vt:lpstr>
      <vt:lpstr>Example – OO Model</vt:lpstr>
      <vt:lpstr>OO - Advantages</vt:lpstr>
      <vt:lpstr>Objects</vt:lpstr>
      <vt:lpstr>Classes</vt:lpstr>
      <vt:lpstr>Classes</vt:lpstr>
      <vt:lpstr>In summary, What are Objects and Classes?</vt:lpstr>
      <vt:lpstr>Example – Ben is a Tangible Object instance of  the class Person:</vt:lpstr>
      <vt:lpstr>Example – 11:00:00 is a time and is an Object Apprehended Intellectually, it is an instance of the class Time: </vt:lpstr>
      <vt:lpstr>Our first class</vt:lpstr>
      <vt:lpstr>Representing a Class Graphically (UML)  </vt:lpstr>
      <vt:lpstr>Example: BankAccount class</vt:lpstr>
      <vt:lpstr>The Account Class –  Declaration</vt:lpstr>
      <vt:lpstr>Class Declaration</vt:lpstr>
      <vt:lpstr>Constructors</vt:lpstr>
      <vt:lpstr>Constructors</vt:lpstr>
      <vt:lpstr>Instance Variables</vt:lpstr>
      <vt:lpstr>Instance Methods</vt:lpstr>
      <vt:lpstr>The Account Class</vt:lpstr>
      <vt:lpstr>Instance Methods</vt:lpstr>
      <vt:lpstr>Declaring instance methods</vt:lpstr>
      <vt:lpstr>Method Overloading</vt:lpstr>
      <vt:lpstr>Access Modifier</vt:lpstr>
      <vt:lpstr>OOP Principles</vt:lpstr>
      <vt:lpstr>Abstraction</vt:lpstr>
      <vt:lpstr>Encapsulation</vt:lpstr>
      <vt:lpstr>Encapsulation</vt:lpstr>
      <vt:lpstr>How do we create an object in Java?</vt:lpstr>
      <vt:lpstr>Type Account</vt:lpstr>
      <vt:lpstr>Call constructors </vt:lpstr>
      <vt:lpstr>Calling instance method </vt:lpstr>
      <vt:lpstr>Object References  </vt:lpstr>
      <vt:lpstr>Reference</vt:lpstr>
      <vt:lpstr>Copying Variables of Primitive Data Types and Object Types</vt:lpstr>
      <vt:lpstr>Garbage Collection</vt:lpstr>
      <vt:lpstr>Null Reference</vt:lpstr>
      <vt:lpstr>Object reference Parameters</vt:lpstr>
      <vt:lpstr>Parameters &amp; References</vt:lpstr>
      <vt:lpstr>Object Parameters</vt:lpstr>
      <vt:lpstr>Consequences</vt:lpstr>
      <vt:lpstr>Call-by-value </vt:lpstr>
      <vt:lpstr>Summary – What you should know so far…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Barbara</dc:creator>
  <cp:lastModifiedBy>Barbara Villarini</cp:lastModifiedBy>
  <cp:revision>161</cp:revision>
  <dcterms:created xsi:type="dcterms:W3CDTF">2016-07-01T18:47:11Z</dcterms:created>
  <dcterms:modified xsi:type="dcterms:W3CDTF">2023-09-26T13:53:36Z</dcterms:modified>
</cp:coreProperties>
</file>

<file path=docProps/thumbnail.jpeg>
</file>